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5"/>
  </p:notesMasterIdLst>
  <p:sldIdLst>
    <p:sldId id="300" r:id="rId2"/>
    <p:sldId id="461" r:id="rId3"/>
    <p:sldId id="298" r:id="rId4"/>
    <p:sldId id="302" r:id="rId5"/>
    <p:sldId id="301" r:id="rId6"/>
    <p:sldId id="303" r:id="rId7"/>
    <p:sldId id="306" r:id="rId8"/>
    <p:sldId id="307" r:id="rId9"/>
    <p:sldId id="314" r:id="rId10"/>
    <p:sldId id="460" r:id="rId11"/>
    <p:sldId id="311" r:id="rId12"/>
    <p:sldId id="313" r:id="rId13"/>
    <p:sldId id="317" r:id="rId14"/>
    <p:sldId id="315" r:id="rId15"/>
    <p:sldId id="316" r:id="rId16"/>
    <p:sldId id="318" r:id="rId17"/>
    <p:sldId id="331" r:id="rId18"/>
    <p:sldId id="321" r:id="rId19"/>
    <p:sldId id="320" r:id="rId20"/>
    <p:sldId id="324" r:id="rId21"/>
    <p:sldId id="327" r:id="rId22"/>
    <p:sldId id="326" r:id="rId23"/>
    <p:sldId id="328" r:id="rId24"/>
    <p:sldId id="276" r:id="rId25"/>
    <p:sldId id="330" r:id="rId26"/>
    <p:sldId id="309" r:id="rId27"/>
    <p:sldId id="310" r:id="rId28"/>
    <p:sldId id="282" r:id="rId29"/>
    <p:sldId id="312" r:id="rId30"/>
    <p:sldId id="284" r:id="rId31"/>
    <p:sldId id="285" r:id="rId32"/>
    <p:sldId id="286" r:id="rId33"/>
    <p:sldId id="462" r:id="rId34"/>
    <p:sldId id="463" r:id="rId35"/>
    <p:sldId id="464" r:id="rId36"/>
    <p:sldId id="465" r:id="rId37"/>
    <p:sldId id="466" r:id="rId38"/>
    <p:sldId id="467" r:id="rId39"/>
    <p:sldId id="322" r:id="rId40"/>
    <p:sldId id="468" r:id="rId41"/>
    <p:sldId id="469" r:id="rId42"/>
    <p:sldId id="470" r:id="rId43"/>
    <p:sldId id="459" r:id="rId44"/>
  </p:sldIdLst>
  <p:sldSz cx="9144000" cy="5143500" type="screen16x9"/>
  <p:notesSz cx="6858000" cy="9144000"/>
  <p:embeddedFontLst>
    <p:embeddedFont>
      <p:font typeface="MS PGothic" panose="020B0600070205080204" pitchFamily="34" charset="-128"/>
      <p:regular r:id="rId46"/>
    </p:embeddedFont>
    <p:embeddedFont>
      <p:font typeface="MS PMincho" panose="02020600040205080304" pitchFamily="18" charset="-128"/>
      <p:regular r:id="rId47"/>
    </p:embeddedFont>
    <p:embeddedFont>
      <p:font typeface="Cambay" panose="020F0502020204030204" pitchFamily="3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Candara" panose="020E0502030303020204" pitchFamily="34" charset="0"/>
      <p:regular r:id="rId53"/>
      <p:bold r:id="rId54"/>
      <p:italic r:id="rId55"/>
      <p:boldItalic r:id="rId56"/>
    </p:embeddedFont>
    <p:embeddedFont>
      <p:font typeface="Impact" panose="020B0806030902050204" pitchFamily="34" charset="0"/>
      <p:regular r:id="rId57"/>
    </p:embeddedFont>
    <p:embeddedFont>
      <p:font typeface="Inter Medium" panose="02000503000000020004" pitchFamily="2" charset="0"/>
      <p:regular r:id="rId58"/>
      <p:bold r:id="rId51"/>
      <p:italic r:id="rId59"/>
      <p:boldItalic r:id="rId60"/>
    </p:embeddedFont>
    <p:embeddedFont>
      <p:font typeface="JetBrains Mono" panose="02000009000000000000" pitchFamily="49" charset="0"/>
      <p:regular r:id="rId51"/>
      <p:bold r:id="rId51"/>
      <p:italic r:id="rId51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Meiryo UI" panose="020B0604030504040204" pitchFamily="34" charset="-128"/>
      <p:regular r:id="rId66"/>
      <p:bold r:id="rId67"/>
      <p:italic r:id="rId68"/>
      <p:boldItalic r:id="rId69"/>
    </p:embeddedFont>
    <p:embeddedFont>
      <p:font typeface="Nunito Light" panose="020F0302020204030204" pitchFamily="34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604"/>
    <a:srgbClr val="E0ECF4"/>
    <a:srgbClr val="89A1E3"/>
    <a:srgbClr val="C2D0F3"/>
    <a:srgbClr val="CA1F2D"/>
    <a:srgbClr val="E1ECF3"/>
    <a:srgbClr val="35C8EF"/>
    <a:srgbClr val="4C7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DAB199-0EF4-4D4F-86A4-3203A2966F81}">
  <a:tblStyle styleId="{1ADAB199-0EF4-4D4F-86A4-3203A2966F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0224BC5-3DFB-4DD8-9D7F-FAAF0B4158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6"/>
    <p:restoredTop sz="89116"/>
  </p:normalViewPr>
  <p:slideViewPr>
    <p:cSldViewPr snapToGrid="0">
      <p:cViewPr varScale="1">
        <p:scale>
          <a:sx n="151" d="100"/>
          <a:sy n="151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2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D08327-8673-EE47-8523-69DFC82E9256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5C8C06-7F92-1D4D-94CE-F5D93670C466}">
      <dgm:prSet phldrT="[Text]" custT="1"/>
      <dgm:spPr>
        <a:solidFill>
          <a:srgbClr val="CA1F2D"/>
        </a:solidFill>
      </dgm:spPr>
      <dgm:t>
        <a:bodyPr lIns="0" tIns="0" rIns="0" bIns="0"/>
        <a:lstStyle/>
        <a:p>
          <a:r>
            <a:rPr lang="en-US" sz="2000" dirty="0"/>
            <a:t>1. Feature Selection</a:t>
          </a:r>
        </a:p>
      </dgm:t>
    </dgm:pt>
    <dgm:pt modelId="{5858ADE2-5AB8-CD4B-9283-292968C5B190}" type="parTrans" cxnId="{A57B9B48-70A0-3E49-991C-A01B1312749C}">
      <dgm:prSet/>
      <dgm:spPr/>
      <dgm:t>
        <a:bodyPr/>
        <a:lstStyle/>
        <a:p>
          <a:endParaRPr lang="en-US"/>
        </a:p>
      </dgm:t>
    </dgm:pt>
    <dgm:pt modelId="{EFCD59BB-7B69-E246-9ED9-4AA11C300ADB}" type="sibTrans" cxnId="{A57B9B48-70A0-3E49-991C-A01B1312749C}">
      <dgm:prSet/>
      <dgm:spPr/>
      <dgm:t>
        <a:bodyPr/>
        <a:lstStyle/>
        <a:p>
          <a:endParaRPr lang="en-US"/>
        </a:p>
      </dgm:t>
    </dgm:pt>
    <dgm:pt modelId="{45568ED9-1368-5D45-9913-60109B7671F3}">
      <dgm:prSet phldrT="[Text]" custT="1"/>
      <dgm:spPr>
        <a:solidFill>
          <a:srgbClr val="CA1F2D"/>
        </a:solidFill>
      </dgm:spPr>
      <dgm:t>
        <a:bodyPr lIns="0" tIns="0" rIns="0" bIns="0"/>
        <a:lstStyle/>
        <a:p>
          <a:r>
            <a:rPr lang="en-US" sz="2000" dirty="0"/>
            <a:t>2. Predictive Analysis: ML</a:t>
          </a:r>
        </a:p>
      </dgm:t>
    </dgm:pt>
    <dgm:pt modelId="{BF02BA88-C2FC-6A44-AAF7-0EE8B3FCDBAD}" type="parTrans" cxnId="{0AFD5195-ADA7-2B41-A7FF-A07ABF9E65F7}">
      <dgm:prSet/>
      <dgm:spPr/>
      <dgm:t>
        <a:bodyPr/>
        <a:lstStyle/>
        <a:p>
          <a:endParaRPr lang="en-US"/>
        </a:p>
      </dgm:t>
    </dgm:pt>
    <dgm:pt modelId="{2D558E2E-BE78-614B-BADA-FCBCAB4F6D3E}" type="sibTrans" cxnId="{0AFD5195-ADA7-2B41-A7FF-A07ABF9E65F7}">
      <dgm:prSet/>
      <dgm:spPr/>
      <dgm:t>
        <a:bodyPr/>
        <a:lstStyle/>
        <a:p>
          <a:endParaRPr lang="en-US"/>
        </a:p>
      </dgm:t>
    </dgm:pt>
    <dgm:pt modelId="{3C06910B-F1B5-3C49-BBB3-09F4480FDFAB}">
      <dgm:prSet phldrT="[Text]" custT="1"/>
      <dgm:spPr>
        <a:solidFill>
          <a:srgbClr val="CA1F2D"/>
        </a:solidFill>
      </dgm:spPr>
      <dgm:t>
        <a:bodyPr lIns="0" tIns="0" rIns="0" bIns="0"/>
        <a:lstStyle/>
        <a:p>
          <a:r>
            <a:rPr lang="en-US" sz="2000" dirty="0"/>
            <a:t>3.Descriptive Analysis: GLM</a:t>
          </a:r>
        </a:p>
      </dgm:t>
    </dgm:pt>
    <dgm:pt modelId="{3347B13D-BA74-4248-8DFE-BE13CDA595AE}" type="parTrans" cxnId="{532DFBEE-02EE-164B-865A-95F983BFA8A3}">
      <dgm:prSet/>
      <dgm:spPr/>
      <dgm:t>
        <a:bodyPr/>
        <a:lstStyle/>
        <a:p>
          <a:endParaRPr lang="en-US"/>
        </a:p>
      </dgm:t>
    </dgm:pt>
    <dgm:pt modelId="{140C52CD-70DB-BC44-918D-E4BC0F1981FC}" type="sibTrans" cxnId="{532DFBEE-02EE-164B-865A-95F983BFA8A3}">
      <dgm:prSet/>
      <dgm:spPr/>
      <dgm:t>
        <a:bodyPr/>
        <a:lstStyle/>
        <a:p>
          <a:endParaRPr lang="en-US"/>
        </a:p>
      </dgm:t>
    </dgm:pt>
    <dgm:pt modelId="{DD32331E-5A85-634F-A963-1A1054209BC5}">
      <dgm:prSet phldrT="[Text]"/>
      <dgm:spPr>
        <a:solidFill>
          <a:schemeClr val="tx1">
            <a:lumMod val="25000"/>
            <a:lumOff val="75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5E46B3A4-EE64-364A-875F-E8951B3E521F}" type="parTrans" cxnId="{6C96A06A-C45E-9947-8B68-444EFEA12E25}">
      <dgm:prSet/>
      <dgm:spPr/>
      <dgm:t>
        <a:bodyPr/>
        <a:lstStyle/>
        <a:p>
          <a:endParaRPr lang="en-US"/>
        </a:p>
      </dgm:t>
    </dgm:pt>
    <dgm:pt modelId="{1D3FB19E-647F-EF4B-B391-2B07BA0B20E5}" type="sibTrans" cxnId="{6C96A06A-C45E-9947-8B68-444EFEA12E25}">
      <dgm:prSet/>
      <dgm:spPr/>
      <dgm:t>
        <a:bodyPr/>
        <a:lstStyle/>
        <a:p>
          <a:endParaRPr lang="en-US"/>
        </a:p>
      </dgm:t>
    </dgm:pt>
    <dgm:pt modelId="{3C44E8A4-6863-384A-BA1A-EA0CA9CA659B}">
      <dgm:prSet/>
      <dgm:spPr>
        <a:solidFill>
          <a:schemeClr val="tx1">
            <a:lumMod val="25000"/>
            <a:lumOff val="75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96BEBF6F-A368-B649-8CD8-038CE2639C5C}" type="parTrans" cxnId="{895A5956-97C9-014B-8B71-F0F210795AB0}">
      <dgm:prSet/>
      <dgm:spPr/>
      <dgm:t>
        <a:bodyPr/>
        <a:lstStyle/>
        <a:p>
          <a:endParaRPr lang="en-US"/>
        </a:p>
      </dgm:t>
    </dgm:pt>
    <dgm:pt modelId="{529D806D-EB88-144F-B123-C2E984AF8F56}" type="sibTrans" cxnId="{895A5956-97C9-014B-8B71-F0F210795AB0}">
      <dgm:prSet/>
      <dgm:spPr/>
      <dgm:t>
        <a:bodyPr/>
        <a:lstStyle/>
        <a:p>
          <a:endParaRPr lang="en-US"/>
        </a:p>
      </dgm:t>
    </dgm:pt>
    <dgm:pt modelId="{D6950F7E-172D-3D45-ACF2-F2038F93AA3C}" type="pres">
      <dgm:prSet presAssocID="{1DD08327-8673-EE47-8523-69DFC82E9256}" presName="theList" presStyleCnt="0">
        <dgm:presLayoutVars>
          <dgm:dir/>
          <dgm:animLvl val="lvl"/>
          <dgm:resizeHandles val="exact"/>
        </dgm:presLayoutVars>
      </dgm:prSet>
      <dgm:spPr/>
    </dgm:pt>
    <dgm:pt modelId="{D4801607-304C-7247-8234-29A4354C9E2E}" type="pres">
      <dgm:prSet presAssocID="{335C8C06-7F92-1D4D-94CE-F5D93670C466}" presName="compNode" presStyleCnt="0"/>
      <dgm:spPr/>
    </dgm:pt>
    <dgm:pt modelId="{2AFD0028-670A-F144-A144-1E0D8C221813}" type="pres">
      <dgm:prSet presAssocID="{335C8C06-7F92-1D4D-94CE-F5D93670C466}" presName="noGeometry" presStyleCnt="0"/>
      <dgm:spPr/>
    </dgm:pt>
    <dgm:pt modelId="{B1439BB2-A5FD-B848-B781-C9613F37CC5E}" type="pres">
      <dgm:prSet presAssocID="{335C8C06-7F92-1D4D-94CE-F5D93670C466}" presName="childTextVisible" presStyleLbl="bgAccFollowNode1" presStyleIdx="0" presStyleCnt="3">
        <dgm:presLayoutVars>
          <dgm:bulletEnabled val="1"/>
        </dgm:presLayoutVars>
      </dgm:prSet>
      <dgm:spPr/>
    </dgm:pt>
    <dgm:pt modelId="{7C9FEAB5-ECFB-2544-932D-A47313587D5F}" type="pres">
      <dgm:prSet presAssocID="{335C8C06-7F92-1D4D-94CE-F5D93670C466}" presName="childTextHidden" presStyleLbl="bgAccFollowNode1" presStyleIdx="0" presStyleCnt="3"/>
      <dgm:spPr/>
    </dgm:pt>
    <dgm:pt modelId="{41693A9E-797B-6E4E-B37A-74BC30E76AF8}" type="pres">
      <dgm:prSet presAssocID="{335C8C06-7F92-1D4D-94CE-F5D93670C466}" presName="parentText" presStyleLbl="node1" presStyleIdx="0" presStyleCnt="3" custScaleX="222478" custScaleY="218260">
        <dgm:presLayoutVars>
          <dgm:chMax val="1"/>
          <dgm:bulletEnabled val="1"/>
        </dgm:presLayoutVars>
      </dgm:prSet>
      <dgm:spPr/>
    </dgm:pt>
    <dgm:pt modelId="{B193011A-3D60-2D44-A30E-49627A98A519}" type="pres">
      <dgm:prSet presAssocID="{335C8C06-7F92-1D4D-94CE-F5D93670C466}" presName="aSpace" presStyleCnt="0"/>
      <dgm:spPr/>
    </dgm:pt>
    <dgm:pt modelId="{7C6ED840-3D8F-354D-A31C-060B6091E3C6}" type="pres">
      <dgm:prSet presAssocID="{45568ED9-1368-5D45-9913-60109B7671F3}" presName="compNode" presStyleCnt="0"/>
      <dgm:spPr/>
    </dgm:pt>
    <dgm:pt modelId="{DCAC78DE-54A9-8240-B44D-69A4F8712948}" type="pres">
      <dgm:prSet presAssocID="{45568ED9-1368-5D45-9913-60109B7671F3}" presName="noGeometry" presStyleCnt="0"/>
      <dgm:spPr/>
    </dgm:pt>
    <dgm:pt modelId="{A6FE0D56-DFBF-6A40-89CC-64B4D24239D9}" type="pres">
      <dgm:prSet presAssocID="{45568ED9-1368-5D45-9913-60109B7671F3}" presName="childTextVisible" presStyleLbl="bgAccFollowNode1" presStyleIdx="1" presStyleCnt="3">
        <dgm:presLayoutVars>
          <dgm:bulletEnabled val="1"/>
        </dgm:presLayoutVars>
      </dgm:prSet>
      <dgm:spPr>
        <a:solidFill>
          <a:schemeClr val="tx1">
            <a:lumMod val="25000"/>
            <a:lumOff val="75000"/>
            <a:alpha val="90000"/>
          </a:schemeClr>
        </a:solidFill>
      </dgm:spPr>
    </dgm:pt>
    <dgm:pt modelId="{143CA5C0-3AEF-644B-AF66-FD9BB97D6A3A}" type="pres">
      <dgm:prSet presAssocID="{45568ED9-1368-5D45-9913-60109B7671F3}" presName="childTextHidden" presStyleLbl="bgAccFollowNode1" presStyleIdx="1" presStyleCnt="3"/>
      <dgm:spPr/>
    </dgm:pt>
    <dgm:pt modelId="{E613770E-DA24-D941-981D-C41D115A32C0}" type="pres">
      <dgm:prSet presAssocID="{45568ED9-1368-5D45-9913-60109B7671F3}" presName="parentText" presStyleLbl="node1" presStyleIdx="1" presStyleCnt="3" custScaleX="222478" custScaleY="218260">
        <dgm:presLayoutVars>
          <dgm:chMax val="1"/>
          <dgm:bulletEnabled val="1"/>
        </dgm:presLayoutVars>
      </dgm:prSet>
      <dgm:spPr/>
    </dgm:pt>
    <dgm:pt modelId="{A782009D-793D-074E-BBC6-C43B192939C4}" type="pres">
      <dgm:prSet presAssocID="{45568ED9-1368-5D45-9913-60109B7671F3}" presName="aSpace" presStyleCnt="0"/>
      <dgm:spPr/>
    </dgm:pt>
    <dgm:pt modelId="{02957626-FB42-9A44-9849-58CC9817774B}" type="pres">
      <dgm:prSet presAssocID="{3C06910B-F1B5-3C49-BBB3-09F4480FDFAB}" presName="compNode" presStyleCnt="0"/>
      <dgm:spPr/>
    </dgm:pt>
    <dgm:pt modelId="{C25FC849-5B9B-CB43-A88F-4916B06B3B87}" type="pres">
      <dgm:prSet presAssocID="{3C06910B-F1B5-3C49-BBB3-09F4480FDFAB}" presName="noGeometry" presStyleCnt="0"/>
      <dgm:spPr/>
    </dgm:pt>
    <dgm:pt modelId="{8935686E-2EAB-0941-B1E5-3C929437BE29}" type="pres">
      <dgm:prSet presAssocID="{3C06910B-F1B5-3C49-BBB3-09F4480FDFAB}" presName="childTextVisible" presStyleLbl="bgAccFollowNode1" presStyleIdx="2" presStyleCnt="3">
        <dgm:presLayoutVars>
          <dgm:bulletEnabled val="1"/>
        </dgm:presLayoutVars>
      </dgm:prSet>
      <dgm:spPr/>
    </dgm:pt>
    <dgm:pt modelId="{4660DE4E-5EA8-D04F-8BC6-B2645EBB2D1B}" type="pres">
      <dgm:prSet presAssocID="{3C06910B-F1B5-3C49-BBB3-09F4480FDFAB}" presName="childTextHidden" presStyleLbl="bgAccFollowNode1" presStyleIdx="2" presStyleCnt="3"/>
      <dgm:spPr/>
    </dgm:pt>
    <dgm:pt modelId="{6109711E-731A-274B-89CD-B6312EA0E6F1}" type="pres">
      <dgm:prSet presAssocID="{3C06910B-F1B5-3C49-BBB3-09F4480FDFAB}" presName="parentText" presStyleLbl="node1" presStyleIdx="2" presStyleCnt="3" custScaleX="222478" custScaleY="218260">
        <dgm:presLayoutVars>
          <dgm:chMax val="1"/>
          <dgm:bulletEnabled val="1"/>
        </dgm:presLayoutVars>
      </dgm:prSet>
      <dgm:spPr/>
    </dgm:pt>
  </dgm:ptLst>
  <dgm:cxnLst>
    <dgm:cxn modelId="{13CF2C21-C16D-C34F-9270-19C902190B41}" type="presOf" srcId="{3C44E8A4-6863-384A-BA1A-EA0CA9CA659B}" destId="{7C9FEAB5-ECFB-2544-932D-A47313587D5F}" srcOrd="1" destOrd="0" presId="urn:microsoft.com/office/officeart/2005/8/layout/hProcess6"/>
    <dgm:cxn modelId="{306BC03C-6A55-5E45-8B84-EE65E1789345}" type="presOf" srcId="{1DD08327-8673-EE47-8523-69DFC82E9256}" destId="{D6950F7E-172D-3D45-ACF2-F2038F93AA3C}" srcOrd="0" destOrd="0" presId="urn:microsoft.com/office/officeart/2005/8/layout/hProcess6"/>
    <dgm:cxn modelId="{A57B9B48-70A0-3E49-991C-A01B1312749C}" srcId="{1DD08327-8673-EE47-8523-69DFC82E9256}" destId="{335C8C06-7F92-1D4D-94CE-F5D93670C466}" srcOrd="0" destOrd="0" parTransId="{5858ADE2-5AB8-CD4B-9283-292968C5B190}" sibTransId="{EFCD59BB-7B69-E246-9ED9-4AA11C300ADB}"/>
    <dgm:cxn modelId="{895A5956-97C9-014B-8B71-F0F210795AB0}" srcId="{335C8C06-7F92-1D4D-94CE-F5D93670C466}" destId="{3C44E8A4-6863-384A-BA1A-EA0CA9CA659B}" srcOrd="0" destOrd="0" parTransId="{96BEBF6F-A368-B649-8CD8-038CE2639C5C}" sibTransId="{529D806D-EB88-144F-B123-C2E984AF8F56}"/>
    <dgm:cxn modelId="{37BD5557-2545-B043-AA69-EF385776F70C}" type="presOf" srcId="{45568ED9-1368-5D45-9913-60109B7671F3}" destId="{E613770E-DA24-D941-981D-C41D115A32C0}" srcOrd="0" destOrd="0" presId="urn:microsoft.com/office/officeart/2005/8/layout/hProcess6"/>
    <dgm:cxn modelId="{D692A35A-050D-C441-8764-6829DC7DBBA9}" type="presOf" srcId="{DD32331E-5A85-634F-A963-1A1054209BC5}" destId="{4660DE4E-5EA8-D04F-8BC6-B2645EBB2D1B}" srcOrd="1" destOrd="0" presId="urn:microsoft.com/office/officeart/2005/8/layout/hProcess6"/>
    <dgm:cxn modelId="{6C96A06A-C45E-9947-8B68-444EFEA12E25}" srcId="{3C06910B-F1B5-3C49-BBB3-09F4480FDFAB}" destId="{DD32331E-5A85-634F-A963-1A1054209BC5}" srcOrd="0" destOrd="0" parTransId="{5E46B3A4-EE64-364A-875F-E8951B3E521F}" sibTransId="{1D3FB19E-647F-EF4B-B391-2B07BA0B20E5}"/>
    <dgm:cxn modelId="{DEDCBB8A-9ECC-7F4F-B718-0C7CF1B34338}" type="presOf" srcId="{3C06910B-F1B5-3C49-BBB3-09F4480FDFAB}" destId="{6109711E-731A-274B-89CD-B6312EA0E6F1}" srcOrd="0" destOrd="0" presId="urn:microsoft.com/office/officeart/2005/8/layout/hProcess6"/>
    <dgm:cxn modelId="{B46EA58F-A392-D043-8F32-D227E087B037}" type="presOf" srcId="{335C8C06-7F92-1D4D-94CE-F5D93670C466}" destId="{41693A9E-797B-6E4E-B37A-74BC30E76AF8}" srcOrd="0" destOrd="0" presId="urn:microsoft.com/office/officeart/2005/8/layout/hProcess6"/>
    <dgm:cxn modelId="{0AFD5195-ADA7-2B41-A7FF-A07ABF9E65F7}" srcId="{1DD08327-8673-EE47-8523-69DFC82E9256}" destId="{45568ED9-1368-5D45-9913-60109B7671F3}" srcOrd="1" destOrd="0" parTransId="{BF02BA88-C2FC-6A44-AAF7-0EE8B3FCDBAD}" sibTransId="{2D558E2E-BE78-614B-BADA-FCBCAB4F6D3E}"/>
    <dgm:cxn modelId="{12ED0196-8453-1E41-B57E-2DA64217B52D}" type="presOf" srcId="{3C44E8A4-6863-384A-BA1A-EA0CA9CA659B}" destId="{B1439BB2-A5FD-B848-B781-C9613F37CC5E}" srcOrd="0" destOrd="0" presId="urn:microsoft.com/office/officeart/2005/8/layout/hProcess6"/>
    <dgm:cxn modelId="{08A5C4E9-8FB7-0645-BF0D-D4371A31DDC8}" type="presOf" srcId="{DD32331E-5A85-634F-A963-1A1054209BC5}" destId="{8935686E-2EAB-0941-B1E5-3C929437BE29}" srcOrd="0" destOrd="0" presId="urn:microsoft.com/office/officeart/2005/8/layout/hProcess6"/>
    <dgm:cxn modelId="{532DFBEE-02EE-164B-865A-95F983BFA8A3}" srcId="{1DD08327-8673-EE47-8523-69DFC82E9256}" destId="{3C06910B-F1B5-3C49-BBB3-09F4480FDFAB}" srcOrd="2" destOrd="0" parTransId="{3347B13D-BA74-4248-8DFE-BE13CDA595AE}" sibTransId="{140C52CD-70DB-BC44-918D-E4BC0F1981FC}"/>
    <dgm:cxn modelId="{C50E4A3B-6B22-994C-B1DE-339254C3E4A1}" type="presParOf" srcId="{D6950F7E-172D-3D45-ACF2-F2038F93AA3C}" destId="{D4801607-304C-7247-8234-29A4354C9E2E}" srcOrd="0" destOrd="0" presId="urn:microsoft.com/office/officeart/2005/8/layout/hProcess6"/>
    <dgm:cxn modelId="{374D1278-6900-4445-8609-00AB0FAC78E1}" type="presParOf" srcId="{D4801607-304C-7247-8234-29A4354C9E2E}" destId="{2AFD0028-670A-F144-A144-1E0D8C221813}" srcOrd="0" destOrd="0" presId="urn:microsoft.com/office/officeart/2005/8/layout/hProcess6"/>
    <dgm:cxn modelId="{AA39E7CD-0EF6-414B-821F-9B24714F028D}" type="presParOf" srcId="{D4801607-304C-7247-8234-29A4354C9E2E}" destId="{B1439BB2-A5FD-B848-B781-C9613F37CC5E}" srcOrd="1" destOrd="0" presId="urn:microsoft.com/office/officeart/2005/8/layout/hProcess6"/>
    <dgm:cxn modelId="{624552A5-825B-D347-AEFD-608120A5C3B9}" type="presParOf" srcId="{D4801607-304C-7247-8234-29A4354C9E2E}" destId="{7C9FEAB5-ECFB-2544-932D-A47313587D5F}" srcOrd="2" destOrd="0" presId="urn:microsoft.com/office/officeart/2005/8/layout/hProcess6"/>
    <dgm:cxn modelId="{D01028C3-3181-7043-807B-17B6825C7CE6}" type="presParOf" srcId="{D4801607-304C-7247-8234-29A4354C9E2E}" destId="{41693A9E-797B-6E4E-B37A-74BC30E76AF8}" srcOrd="3" destOrd="0" presId="urn:microsoft.com/office/officeart/2005/8/layout/hProcess6"/>
    <dgm:cxn modelId="{0CBCAD2F-E6C3-8D41-BB66-36D2CF5731E7}" type="presParOf" srcId="{D6950F7E-172D-3D45-ACF2-F2038F93AA3C}" destId="{B193011A-3D60-2D44-A30E-49627A98A519}" srcOrd="1" destOrd="0" presId="urn:microsoft.com/office/officeart/2005/8/layout/hProcess6"/>
    <dgm:cxn modelId="{69F940BF-F825-9A43-8CB4-81EB0E8FC38B}" type="presParOf" srcId="{D6950F7E-172D-3D45-ACF2-F2038F93AA3C}" destId="{7C6ED840-3D8F-354D-A31C-060B6091E3C6}" srcOrd="2" destOrd="0" presId="urn:microsoft.com/office/officeart/2005/8/layout/hProcess6"/>
    <dgm:cxn modelId="{F0658D13-D218-D347-82A6-D246D52D4A3A}" type="presParOf" srcId="{7C6ED840-3D8F-354D-A31C-060B6091E3C6}" destId="{DCAC78DE-54A9-8240-B44D-69A4F8712948}" srcOrd="0" destOrd="0" presId="urn:microsoft.com/office/officeart/2005/8/layout/hProcess6"/>
    <dgm:cxn modelId="{F2909D1A-F1E2-264C-8903-25EF99ED5929}" type="presParOf" srcId="{7C6ED840-3D8F-354D-A31C-060B6091E3C6}" destId="{A6FE0D56-DFBF-6A40-89CC-64B4D24239D9}" srcOrd="1" destOrd="0" presId="urn:microsoft.com/office/officeart/2005/8/layout/hProcess6"/>
    <dgm:cxn modelId="{76A44F3F-65E3-134A-87B0-E7A43B07939D}" type="presParOf" srcId="{7C6ED840-3D8F-354D-A31C-060B6091E3C6}" destId="{143CA5C0-3AEF-644B-AF66-FD9BB97D6A3A}" srcOrd="2" destOrd="0" presId="urn:microsoft.com/office/officeart/2005/8/layout/hProcess6"/>
    <dgm:cxn modelId="{FAEB498E-567F-FA49-B3F6-22AA3E558B3D}" type="presParOf" srcId="{7C6ED840-3D8F-354D-A31C-060B6091E3C6}" destId="{E613770E-DA24-D941-981D-C41D115A32C0}" srcOrd="3" destOrd="0" presId="urn:microsoft.com/office/officeart/2005/8/layout/hProcess6"/>
    <dgm:cxn modelId="{E381EC0E-7DAF-C14F-8520-D95DBC17BA82}" type="presParOf" srcId="{D6950F7E-172D-3D45-ACF2-F2038F93AA3C}" destId="{A782009D-793D-074E-BBC6-C43B192939C4}" srcOrd="3" destOrd="0" presId="urn:microsoft.com/office/officeart/2005/8/layout/hProcess6"/>
    <dgm:cxn modelId="{7D11E81E-4374-2449-AC46-4E9A18BFC77D}" type="presParOf" srcId="{D6950F7E-172D-3D45-ACF2-F2038F93AA3C}" destId="{02957626-FB42-9A44-9849-58CC9817774B}" srcOrd="4" destOrd="0" presId="urn:microsoft.com/office/officeart/2005/8/layout/hProcess6"/>
    <dgm:cxn modelId="{DE6AE0FF-3FB8-1741-8704-EF5FD418E8D7}" type="presParOf" srcId="{02957626-FB42-9A44-9849-58CC9817774B}" destId="{C25FC849-5B9B-CB43-A88F-4916B06B3B87}" srcOrd="0" destOrd="0" presId="urn:microsoft.com/office/officeart/2005/8/layout/hProcess6"/>
    <dgm:cxn modelId="{C437BCD7-E144-D140-A9EE-9BFAE87D9CCD}" type="presParOf" srcId="{02957626-FB42-9A44-9849-58CC9817774B}" destId="{8935686E-2EAB-0941-B1E5-3C929437BE29}" srcOrd="1" destOrd="0" presId="urn:microsoft.com/office/officeart/2005/8/layout/hProcess6"/>
    <dgm:cxn modelId="{E271ABF9-2992-8444-9736-319EF528E90D}" type="presParOf" srcId="{02957626-FB42-9A44-9849-58CC9817774B}" destId="{4660DE4E-5EA8-D04F-8BC6-B2645EBB2D1B}" srcOrd="2" destOrd="0" presId="urn:microsoft.com/office/officeart/2005/8/layout/hProcess6"/>
    <dgm:cxn modelId="{AA3E3BF3-EE20-F94A-9BC7-E35035F5309D}" type="presParOf" srcId="{02957626-FB42-9A44-9849-58CC9817774B}" destId="{6109711E-731A-274B-89CD-B6312EA0E6F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DFE522-364E-7648-8959-6CAB24BF6048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8D23D2-70B1-D449-B59D-410EC99D7E59}">
      <dgm:prSet phldrT="[Text]" custT="1"/>
      <dgm:spPr>
        <a:solidFill>
          <a:srgbClr val="CA1F2D"/>
        </a:solidFill>
      </dgm:spPr>
      <dgm:t>
        <a:bodyPr/>
        <a:lstStyle/>
        <a:p>
          <a:r>
            <a:rPr lang="en-US" sz="2000" dirty="0"/>
            <a:t>Step 1: Generalized Linear Model</a:t>
          </a:r>
        </a:p>
      </dgm:t>
    </dgm:pt>
    <dgm:pt modelId="{8ACB4246-88D6-0F44-8AD1-9FE5331AEBEC}" type="parTrans" cxnId="{73EC8BCA-6B37-7D47-BDA1-C97224251B70}">
      <dgm:prSet/>
      <dgm:spPr/>
      <dgm:t>
        <a:bodyPr/>
        <a:lstStyle/>
        <a:p>
          <a:endParaRPr lang="en-US"/>
        </a:p>
      </dgm:t>
    </dgm:pt>
    <dgm:pt modelId="{654BFAE1-58F2-BF40-BA12-E296E2DA7C84}" type="sibTrans" cxnId="{73EC8BCA-6B37-7D47-BDA1-C97224251B70}">
      <dgm:prSet/>
      <dgm:spPr/>
      <dgm:t>
        <a:bodyPr/>
        <a:lstStyle/>
        <a:p>
          <a:endParaRPr lang="en-US"/>
        </a:p>
      </dgm:t>
    </dgm:pt>
    <dgm:pt modelId="{408C6C2C-E290-3343-900A-B037C308FDB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Model coefficient’s p-value &lt; 0.05</a:t>
          </a:r>
        </a:p>
      </dgm:t>
    </dgm:pt>
    <dgm:pt modelId="{693B963D-C80B-534F-B307-51DB39BF2169}" type="parTrans" cxnId="{29A986BB-27B1-464C-A134-E3BAB90512BE}">
      <dgm:prSet/>
      <dgm:spPr/>
      <dgm:t>
        <a:bodyPr/>
        <a:lstStyle/>
        <a:p>
          <a:endParaRPr lang="en-US"/>
        </a:p>
      </dgm:t>
    </dgm:pt>
    <dgm:pt modelId="{4472C239-1B8F-7743-A6F6-5FF1A3414C3C}" type="sibTrans" cxnId="{29A986BB-27B1-464C-A134-E3BAB90512BE}">
      <dgm:prSet/>
      <dgm:spPr/>
      <dgm:t>
        <a:bodyPr/>
        <a:lstStyle/>
        <a:p>
          <a:endParaRPr lang="en-US"/>
        </a:p>
      </dgm:t>
    </dgm:pt>
    <dgm:pt modelId="{786EC301-F17E-994F-819D-5BDC2041707D}">
      <dgm:prSet phldrT="[Text]" custT="1"/>
      <dgm:spPr>
        <a:solidFill>
          <a:srgbClr val="CA1F2D"/>
        </a:solidFill>
      </dgm:spPr>
      <dgm:t>
        <a:bodyPr/>
        <a:lstStyle/>
        <a:p>
          <a:r>
            <a:rPr lang="en-US" sz="2000" dirty="0"/>
            <a:t>Step 2: Statistical Testing</a:t>
          </a:r>
        </a:p>
      </dgm:t>
    </dgm:pt>
    <dgm:pt modelId="{6101FDA1-2B24-704C-9AD2-A8D9D56B5CD2}" type="parTrans" cxnId="{06467CD6-1AAE-CA4D-ACAC-3814E53594F6}">
      <dgm:prSet/>
      <dgm:spPr/>
      <dgm:t>
        <a:bodyPr/>
        <a:lstStyle/>
        <a:p>
          <a:endParaRPr lang="en-US"/>
        </a:p>
      </dgm:t>
    </dgm:pt>
    <dgm:pt modelId="{93998D7B-6C75-614E-AAB0-96AE61787AE7}" type="sibTrans" cxnId="{06467CD6-1AAE-CA4D-ACAC-3814E53594F6}">
      <dgm:prSet/>
      <dgm:spPr/>
      <dgm:t>
        <a:bodyPr/>
        <a:lstStyle/>
        <a:p>
          <a:endParaRPr lang="en-US"/>
        </a:p>
      </dgm:t>
    </dgm:pt>
    <dgm:pt modelId="{33A6A6D3-206F-3141-8245-18B38DFC896C}">
      <dgm:prSet phldrT="[Text]" custT="1"/>
      <dgm:spPr/>
      <dgm:t>
        <a:bodyPr/>
        <a:lstStyle/>
        <a:p>
          <a:r>
            <a:rPr lang="en-US" sz="1400" dirty="0"/>
            <a:t>Coefficient’s p-value &lt; 0.05</a:t>
          </a:r>
        </a:p>
        <a:p>
          <a:r>
            <a:rPr lang="en-US" sz="1400" dirty="0"/>
            <a:t>Abs(correlation) &gt; 0.05 for numerical features</a:t>
          </a:r>
        </a:p>
      </dgm:t>
    </dgm:pt>
    <dgm:pt modelId="{C830A827-7B72-3B4E-90CF-C4A229CAAD1C}" type="parTrans" cxnId="{55996B60-16DE-B647-A6DF-7471B706563E}">
      <dgm:prSet/>
      <dgm:spPr/>
      <dgm:t>
        <a:bodyPr/>
        <a:lstStyle/>
        <a:p>
          <a:endParaRPr lang="en-US"/>
        </a:p>
      </dgm:t>
    </dgm:pt>
    <dgm:pt modelId="{075BE04C-A8BF-614B-9B73-D56059081F47}" type="sibTrans" cxnId="{55996B60-16DE-B647-A6DF-7471B706563E}">
      <dgm:prSet/>
      <dgm:spPr/>
      <dgm:t>
        <a:bodyPr/>
        <a:lstStyle/>
        <a:p>
          <a:endParaRPr lang="en-US"/>
        </a:p>
      </dgm:t>
    </dgm:pt>
    <dgm:pt modelId="{C159E3CF-627F-E040-B709-8089C0DBE6C4}">
      <dgm:prSet phldrT="[Text]" custT="1"/>
      <dgm:spPr>
        <a:solidFill>
          <a:srgbClr val="CA1F2D"/>
        </a:solidFill>
      </dgm:spPr>
      <dgm:t>
        <a:bodyPr/>
        <a:lstStyle/>
        <a:p>
          <a:r>
            <a:rPr lang="en-US" sz="2000" dirty="0"/>
            <a:t>Step 3: Machine Learning Models</a:t>
          </a:r>
        </a:p>
      </dgm:t>
    </dgm:pt>
    <dgm:pt modelId="{14F82440-E1EC-6542-BD12-15F6C0016E8A}" type="parTrans" cxnId="{2391225B-7331-8241-872C-4A4E3FC47EEB}">
      <dgm:prSet/>
      <dgm:spPr/>
      <dgm:t>
        <a:bodyPr/>
        <a:lstStyle/>
        <a:p>
          <a:endParaRPr lang="en-US"/>
        </a:p>
      </dgm:t>
    </dgm:pt>
    <dgm:pt modelId="{741E4314-3330-8947-8CE7-FC482DFEA30B}" type="sibTrans" cxnId="{2391225B-7331-8241-872C-4A4E3FC47EEB}">
      <dgm:prSet/>
      <dgm:spPr/>
      <dgm:t>
        <a:bodyPr/>
        <a:lstStyle/>
        <a:p>
          <a:endParaRPr lang="en-US"/>
        </a:p>
      </dgm:t>
    </dgm:pt>
    <dgm:pt modelId="{F22638C9-1AB5-4E4E-9F74-8B6BF71C3D2D}">
      <dgm:prSet phldrT="[Text]" custT="1"/>
      <dgm:spPr/>
      <dgm:t>
        <a:bodyPr/>
        <a:lstStyle/>
        <a:p>
          <a:r>
            <a:rPr lang="en-US" sz="1400" dirty="0"/>
            <a:t>Random Forest, XGBoost, Adaboost</a:t>
          </a:r>
        </a:p>
        <a:p>
          <a:r>
            <a:rPr lang="en-US" sz="1400" dirty="0"/>
            <a:t>Model features importance (Recursive Feature Elimination)</a:t>
          </a:r>
        </a:p>
      </dgm:t>
    </dgm:pt>
    <dgm:pt modelId="{FB9F0328-9E80-2346-A3D2-E8572F6AF2FC}" type="parTrans" cxnId="{13EDB408-CDE8-7447-8AFF-D0E14EFD96BC}">
      <dgm:prSet/>
      <dgm:spPr/>
      <dgm:t>
        <a:bodyPr/>
        <a:lstStyle/>
        <a:p>
          <a:endParaRPr lang="en-US"/>
        </a:p>
      </dgm:t>
    </dgm:pt>
    <dgm:pt modelId="{425F080D-3F94-6546-9ED2-E53098FA6103}" type="sibTrans" cxnId="{13EDB408-CDE8-7447-8AFF-D0E14EFD96BC}">
      <dgm:prSet/>
      <dgm:spPr/>
      <dgm:t>
        <a:bodyPr/>
        <a:lstStyle/>
        <a:p>
          <a:endParaRPr lang="en-US"/>
        </a:p>
      </dgm:t>
    </dgm:pt>
    <dgm:pt modelId="{39518AAA-2236-994A-8C3F-9C17D4A4ECFA}" type="pres">
      <dgm:prSet presAssocID="{FADFE522-364E-7648-8959-6CAB24BF6048}" presName="Name0" presStyleCnt="0">
        <dgm:presLayoutVars>
          <dgm:dir/>
          <dgm:animLvl val="lvl"/>
          <dgm:resizeHandles val="exact"/>
        </dgm:presLayoutVars>
      </dgm:prSet>
      <dgm:spPr/>
    </dgm:pt>
    <dgm:pt modelId="{C8ED388C-B81F-5345-B3F1-731FD91F5B26}" type="pres">
      <dgm:prSet presAssocID="{C159E3CF-627F-E040-B709-8089C0DBE6C4}" presName="boxAndChildren" presStyleCnt="0"/>
      <dgm:spPr/>
    </dgm:pt>
    <dgm:pt modelId="{E808D892-001B-A840-84FA-806C2972AED5}" type="pres">
      <dgm:prSet presAssocID="{C159E3CF-627F-E040-B709-8089C0DBE6C4}" presName="parentTextBox" presStyleLbl="node1" presStyleIdx="0" presStyleCnt="3"/>
      <dgm:spPr/>
    </dgm:pt>
    <dgm:pt modelId="{007A7952-DFAB-3644-9D6C-B79CCE0F2581}" type="pres">
      <dgm:prSet presAssocID="{C159E3CF-627F-E040-B709-8089C0DBE6C4}" presName="entireBox" presStyleLbl="node1" presStyleIdx="0" presStyleCnt="3"/>
      <dgm:spPr/>
    </dgm:pt>
    <dgm:pt modelId="{DB57FC65-4C64-654E-9DB5-A331E4F9683C}" type="pres">
      <dgm:prSet presAssocID="{C159E3CF-627F-E040-B709-8089C0DBE6C4}" presName="descendantBox" presStyleCnt="0"/>
      <dgm:spPr/>
    </dgm:pt>
    <dgm:pt modelId="{27FAEFD7-9EDF-1247-9B42-700937CAA6AA}" type="pres">
      <dgm:prSet presAssocID="{F22638C9-1AB5-4E4E-9F74-8B6BF71C3D2D}" presName="childTextBox" presStyleLbl="fgAccFollowNode1" presStyleIdx="0" presStyleCnt="3">
        <dgm:presLayoutVars>
          <dgm:bulletEnabled val="1"/>
        </dgm:presLayoutVars>
      </dgm:prSet>
      <dgm:spPr/>
    </dgm:pt>
    <dgm:pt modelId="{059BDD24-CF92-1241-82C4-F490C05322A5}" type="pres">
      <dgm:prSet presAssocID="{93998D7B-6C75-614E-AAB0-96AE61787AE7}" presName="sp" presStyleCnt="0"/>
      <dgm:spPr/>
    </dgm:pt>
    <dgm:pt modelId="{929ACA11-7D21-9440-9C11-CF74C0C83E17}" type="pres">
      <dgm:prSet presAssocID="{786EC301-F17E-994F-819D-5BDC2041707D}" presName="arrowAndChildren" presStyleCnt="0"/>
      <dgm:spPr/>
    </dgm:pt>
    <dgm:pt modelId="{E14CAF5E-2E74-AB40-B477-64539F52B482}" type="pres">
      <dgm:prSet presAssocID="{786EC301-F17E-994F-819D-5BDC2041707D}" presName="parentTextArrow" presStyleLbl="node1" presStyleIdx="0" presStyleCnt="3"/>
      <dgm:spPr/>
    </dgm:pt>
    <dgm:pt modelId="{B78FEAAB-C191-B641-A7A1-1571656DAC28}" type="pres">
      <dgm:prSet presAssocID="{786EC301-F17E-994F-819D-5BDC2041707D}" presName="arrow" presStyleLbl="node1" presStyleIdx="1" presStyleCnt="3"/>
      <dgm:spPr/>
    </dgm:pt>
    <dgm:pt modelId="{0EA983DA-07C8-2644-892C-8C392C969F8C}" type="pres">
      <dgm:prSet presAssocID="{786EC301-F17E-994F-819D-5BDC2041707D}" presName="descendantArrow" presStyleCnt="0"/>
      <dgm:spPr/>
    </dgm:pt>
    <dgm:pt modelId="{5B398814-8D8E-DB46-87BC-2FC28850EEF5}" type="pres">
      <dgm:prSet presAssocID="{33A6A6D3-206F-3141-8245-18B38DFC896C}" presName="childTextArrow" presStyleLbl="fgAccFollowNode1" presStyleIdx="1" presStyleCnt="3">
        <dgm:presLayoutVars>
          <dgm:bulletEnabled val="1"/>
        </dgm:presLayoutVars>
      </dgm:prSet>
      <dgm:spPr/>
    </dgm:pt>
    <dgm:pt modelId="{01ED03B5-4E46-554B-AD14-B3EDF08AA7FD}" type="pres">
      <dgm:prSet presAssocID="{654BFAE1-58F2-BF40-BA12-E296E2DA7C84}" presName="sp" presStyleCnt="0"/>
      <dgm:spPr/>
    </dgm:pt>
    <dgm:pt modelId="{F4D7BE46-6EA7-894B-A176-7316DF790E5C}" type="pres">
      <dgm:prSet presAssocID="{208D23D2-70B1-D449-B59D-410EC99D7E59}" presName="arrowAndChildren" presStyleCnt="0"/>
      <dgm:spPr/>
    </dgm:pt>
    <dgm:pt modelId="{3E1BEC3F-F4BE-A24B-97EC-5AEF9DFC7D5A}" type="pres">
      <dgm:prSet presAssocID="{208D23D2-70B1-D449-B59D-410EC99D7E59}" presName="parentTextArrow" presStyleLbl="node1" presStyleIdx="1" presStyleCnt="3"/>
      <dgm:spPr/>
    </dgm:pt>
    <dgm:pt modelId="{EA14E556-0956-8C45-8A68-EAC607C28331}" type="pres">
      <dgm:prSet presAssocID="{208D23D2-70B1-D449-B59D-410EC99D7E59}" presName="arrow" presStyleLbl="node1" presStyleIdx="2" presStyleCnt="3"/>
      <dgm:spPr/>
    </dgm:pt>
    <dgm:pt modelId="{C7A05921-9E56-3240-B551-46C6828E6566}" type="pres">
      <dgm:prSet presAssocID="{208D23D2-70B1-D449-B59D-410EC99D7E59}" presName="descendantArrow" presStyleCnt="0"/>
      <dgm:spPr/>
    </dgm:pt>
    <dgm:pt modelId="{FAC337DC-8F6E-9C4C-9620-D4A5D261A2DF}" type="pres">
      <dgm:prSet presAssocID="{408C6C2C-E290-3343-900A-B037C308FDB6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13EDB408-CDE8-7447-8AFF-D0E14EFD96BC}" srcId="{C159E3CF-627F-E040-B709-8089C0DBE6C4}" destId="{F22638C9-1AB5-4E4E-9F74-8B6BF71C3D2D}" srcOrd="0" destOrd="0" parTransId="{FB9F0328-9E80-2346-A3D2-E8572F6AF2FC}" sibTransId="{425F080D-3F94-6546-9ED2-E53098FA6103}"/>
    <dgm:cxn modelId="{324B5913-6EA7-4B49-88F9-EF0240D4A9B0}" type="presOf" srcId="{786EC301-F17E-994F-819D-5BDC2041707D}" destId="{B78FEAAB-C191-B641-A7A1-1571656DAC28}" srcOrd="1" destOrd="0" presId="urn:microsoft.com/office/officeart/2005/8/layout/process4"/>
    <dgm:cxn modelId="{9A9F4422-2A7D-AA40-8B51-1CC66CB9E926}" type="presOf" srcId="{208D23D2-70B1-D449-B59D-410EC99D7E59}" destId="{EA14E556-0956-8C45-8A68-EAC607C28331}" srcOrd="1" destOrd="0" presId="urn:microsoft.com/office/officeart/2005/8/layout/process4"/>
    <dgm:cxn modelId="{D7D67D57-FBB6-5844-8BF8-5BB766F00FCB}" type="presOf" srcId="{F22638C9-1AB5-4E4E-9F74-8B6BF71C3D2D}" destId="{27FAEFD7-9EDF-1247-9B42-700937CAA6AA}" srcOrd="0" destOrd="0" presId="urn:microsoft.com/office/officeart/2005/8/layout/process4"/>
    <dgm:cxn modelId="{2391225B-7331-8241-872C-4A4E3FC47EEB}" srcId="{FADFE522-364E-7648-8959-6CAB24BF6048}" destId="{C159E3CF-627F-E040-B709-8089C0DBE6C4}" srcOrd="2" destOrd="0" parTransId="{14F82440-E1EC-6542-BD12-15F6C0016E8A}" sibTransId="{741E4314-3330-8947-8CE7-FC482DFEA30B}"/>
    <dgm:cxn modelId="{55996B60-16DE-B647-A6DF-7471B706563E}" srcId="{786EC301-F17E-994F-819D-5BDC2041707D}" destId="{33A6A6D3-206F-3141-8245-18B38DFC896C}" srcOrd="0" destOrd="0" parTransId="{C830A827-7B72-3B4E-90CF-C4A229CAAD1C}" sibTransId="{075BE04C-A8BF-614B-9B73-D56059081F47}"/>
    <dgm:cxn modelId="{507A5B8B-A1D8-DB46-9368-B71E493D9543}" type="presOf" srcId="{C159E3CF-627F-E040-B709-8089C0DBE6C4}" destId="{E808D892-001B-A840-84FA-806C2972AED5}" srcOrd="0" destOrd="0" presId="urn:microsoft.com/office/officeart/2005/8/layout/process4"/>
    <dgm:cxn modelId="{B991CB98-5987-7943-A10B-C11F7C24FFDC}" type="presOf" srcId="{FADFE522-364E-7648-8959-6CAB24BF6048}" destId="{39518AAA-2236-994A-8C3F-9C17D4A4ECFA}" srcOrd="0" destOrd="0" presId="urn:microsoft.com/office/officeart/2005/8/layout/process4"/>
    <dgm:cxn modelId="{A23532A6-24B6-2B4A-9C82-0FFCCFD8130A}" type="presOf" srcId="{208D23D2-70B1-D449-B59D-410EC99D7E59}" destId="{3E1BEC3F-F4BE-A24B-97EC-5AEF9DFC7D5A}" srcOrd="0" destOrd="0" presId="urn:microsoft.com/office/officeart/2005/8/layout/process4"/>
    <dgm:cxn modelId="{AB129AB2-79F5-F840-BBC5-A1CFF667C7B4}" type="presOf" srcId="{C159E3CF-627F-E040-B709-8089C0DBE6C4}" destId="{007A7952-DFAB-3644-9D6C-B79CCE0F2581}" srcOrd="1" destOrd="0" presId="urn:microsoft.com/office/officeart/2005/8/layout/process4"/>
    <dgm:cxn modelId="{29A986BB-27B1-464C-A134-E3BAB90512BE}" srcId="{208D23D2-70B1-D449-B59D-410EC99D7E59}" destId="{408C6C2C-E290-3343-900A-B037C308FDB6}" srcOrd="0" destOrd="0" parTransId="{693B963D-C80B-534F-B307-51DB39BF2169}" sibTransId="{4472C239-1B8F-7743-A6F6-5FF1A3414C3C}"/>
    <dgm:cxn modelId="{73EC8BCA-6B37-7D47-BDA1-C97224251B70}" srcId="{FADFE522-364E-7648-8959-6CAB24BF6048}" destId="{208D23D2-70B1-D449-B59D-410EC99D7E59}" srcOrd="0" destOrd="0" parTransId="{8ACB4246-88D6-0F44-8AD1-9FE5331AEBEC}" sibTransId="{654BFAE1-58F2-BF40-BA12-E296E2DA7C84}"/>
    <dgm:cxn modelId="{180430D4-FF65-384B-BFD4-38A0E34C1452}" type="presOf" srcId="{33A6A6D3-206F-3141-8245-18B38DFC896C}" destId="{5B398814-8D8E-DB46-87BC-2FC28850EEF5}" srcOrd="0" destOrd="0" presId="urn:microsoft.com/office/officeart/2005/8/layout/process4"/>
    <dgm:cxn modelId="{06467CD6-1AAE-CA4D-ACAC-3814E53594F6}" srcId="{FADFE522-364E-7648-8959-6CAB24BF6048}" destId="{786EC301-F17E-994F-819D-5BDC2041707D}" srcOrd="1" destOrd="0" parTransId="{6101FDA1-2B24-704C-9AD2-A8D9D56B5CD2}" sibTransId="{93998D7B-6C75-614E-AAB0-96AE61787AE7}"/>
    <dgm:cxn modelId="{77DF04DA-F1EF-B648-AA09-8F49D35A3FA9}" type="presOf" srcId="{786EC301-F17E-994F-819D-5BDC2041707D}" destId="{E14CAF5E-2E74-AB40-B477-64539F52B482}" srcOrd="0" destOrd="0" presId="urn:microsoft.com/office/officeart/2005/8/layout/process4"/>
    <dgm:cxn modelId="{F1911DEB-ACBA-374E-8B4A-23C3E93D15EA}" type="presOf" srcId="{408C6C2C-E290-3343-900A-B037C308FDB6}" destId="{FAC337DC-8F6E-9C4C-9620-D4A5D261A2DF}" srcOrd="0" destOrd="0" presId="urn:microsoft.com/office/officeart/2005/8/layout/process4"/>
    <dgm:cxn modelId="{4FDF99AA-3607-D040-868E-0D5A1990EF66}" type="presParOf" srcId="{39518AAA-2236-994A-8C3F-9C17D4A4ECFA}" destId="{C8ED388C-B81F-5345-B3F1-731FD91F5B26}" srcOrd="0" destOrd="0" presId="urn:microsoft.com/office/officeart/2005/8/layout/process4"/>
    <dgm:cxn modelId="{90B552F4-4923-E64C-88FB-E912EA4AE3C8}" type="presParOf" srcId="{C8ED388C-B81F-5345-B3F1-731FD91F5B26}" destId="{E808D892-001B-A840-84FA-806C2972AED5}" srcOrd="0" destOrd="0" presId="urn:microsoft.com/office/officeart/2005/8/layout/process4"/>
    <dgm:cxn modelId="{12D148B6-B0E9-F24F-B4B1-9FEBEE1F6247}" type="presParOf" srcId="{C8ED388C-B81F-5345-B3F1-731FD91F5B26}" destId="{007A7952-DFAB-3644-9D6C-B79CCE0F2581}" srcOrd="1" destOrd="0" presId="urn:microsoft.com/office/officeart/2005/8/layout/process4"/>
    <dgm:cxn modelId="{8AD49178-CC84-054A-B35E-4DE5861C4263}" type="presParOf" srcId="{C8ED388C-B81F-5345-B3F1-731FD91F5B26}" destId="{DB57FC65-4C64-654E-9DB5-A331E4F9683C}" srcOrd="2" destOrd="0" presId="urn:microsoft.com/office/officeart/2005/8/layout/process4"/>
    <dgm:cxn modelId="{83E8EFC6-92DB-1441-AB5D-CFFFB78251B9}" type="presParOf" srcId="{DB57FC65-4C64-654E-9DB5-A331E4F9683C}" destId="{27FAEFD7-9EDF-1247-9B42-700937CAA6AA}" srcOrd="0" destOrd="0" presId="urn:microsoft.com/office/officeart/2005/8/layout/process4"/>
    <dgm:cxn modelId="{EC992406-7365-DD47-AF7D-7FF9B74F0D33}" type="presParOf" srcId="{39518AAA-2236-994A-8C3F-9C17D4A4ECFA}" destId="{059BDD24-CF92-1241-82C4-F490C05322A5}" srcOrd="1" destOrd="0" presId="urn:microsoft.com/office/officeart/2005/8/layout/process4"/>
    <dgm:cxn modelId="{70346B5F-88FF-794F-8A77-76AD7A799186}" type="presParOf" srcId="{39518AAA-2236-994A-8C3F-9C17D4A4ECFA}" destId="{929ACA11-7D21-9440-9C11-CF74C0C83E17}" srcOrd="2" destOrd="0" presId="urn:microsoft.com/office/officeart/2005/8/layout/process4"/>
    <dgm:cxn modelId="{BD3C988D-566F-2742-BF23-FEA9D73F15C7}" type="presParOf" srcId="{929ACA11-7D21-9440-9C11-CF74C0C83E17}" destId="{E14CAF5E-2E74-AB40-B477-64539F52B482}" srcOrd="0" destOrd="0" presId="urn:microsoft.com/office/officeart/2005/8/layout/process4"/>
    <dgm:cxn modelId="{36179D67-78E7-9B47-AD0F-5060884D40F6}" type="presParOf" srcId="{929ACA11-7D21-9440-9C11-CF74C0C83E17}" destId="{B78FEAAB-C191-B641-A7A1-1571656DAC28}" srcOrd="1" destOrd="0" presId="urn:microsoft.com/office/officeart/2005/8/layout/process4"/>
    <dgm:cxn modelId="{A5F29748-3F96-784D-8A5B-FE04AF1B6022}" type="presParOf" srcId="{929ACA11-7D21-9440-9C11-CF74C0C83E17}" destId="{0EA983DA-07C8-2644-892C-8C392C969F8C}" srcOrd="2" destOrd="0" presId="urn:microsoft.com/office/officeart/2005/8/layout/process4"/>
    <dgm:cxn modelId="{D72AB67C-3979-1A4E-8287-ADF1228CBF75}" type="presParOf" srcId="{0EA983DA-07C8-2644-892C-8C392C969F8C}" destId="{5B398814-8D8E-DB46-87BC-2FC28850EEF5}" srcOrd="0" destOrd="0" presId="urn:microsoft.com/office/officeart/2005/8/layout/process4"/>
    <dgm:cxn modelId="{83A6ADA3-00F5-EA4C-9205-020051A0FA5E}" type="presParOf" srcId="{39518AAA-2236-994A-8C3F-9C17D4A4ECFA}" destId="{01ED03B5-4E46-554B-AD14-B3EDF08AA7FD}" srcOrd="3" destOrd="0" presId="urn:microsoft.com/office/officeart/2005/8/layout/process4"/>
    <dgm:cxn modelId="{7BD20A57-743F-C047-8FF1-D8EB805FB416}" type="presParOf" srcId="{39518AAA-2236-994A-8C3F-9C17D4A4ECFA}" destId="{F4D7BE46-6EA7-894B-A176-7316DF790E5C}" srcOrd="4" destOrd="0" presId="urn:microsoft.com/office/officeart/2005/8/layout/process4"/>
    <dgm:cxn modelId="{EB90A6A5-8226-4C43-8A17-FAC4C0ECD131}" type="presParOf" srcId="{F4D7BE46-6EA7-894B-A176-7316DF790E5C}" destId="{3E1BEC3F-F4BE-A24B-97EC-5AEF9DFC7D5A}" srcOrd="0" destOrd="0" presId="urn:microsoft.com/office/officeart/2005/8/layout/process4"/>
    <dgm:cxn modelId="{C8099276-7D04-174E-A779-C8F9965CB864}" type="presParOf" srcId="{F4D7BE46-6EA7-894B-A176-7316DF790E5C}" destId="{EA14E556-0956-8C45-8A68-EAC607C28331}" srcOrd="1" destOrd="0" presId="urn:microsoft.com/office/officeart/2005/8/layout/process4"/>
    <dgm:cxn modelId="{29214901-7711-BA42-BF26-FFA146E39E59}" type="presParOf" srcId="{F4D7BE46-6EA7-894B-A176-7316DF790E5C}" destId="{C7A05921-9E56-3240-B551-46C6828E6566}" srcOrd="2" destOrd="0" presId="urn:microsoft.com/office/officeart/2005/8/layout/process4"/>
    <dgm:cxn modelId="{41366F01-7622-B84F-9615-172787CEF08B}" type="presParOf" srcId="{C7A05921-9E56-3240-B551-46C6828E6566}" destId="{FAC337DC-8F6E-9C4C-9620-D4A5D261A2D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39BB2-A5FD-B848-B781-C9613F37CC5E}">
      <dsp:nvSpPr>
        <dsp:cNvPr id="0" name=""/>
        <dsp:cNvSpPr/>
      </dsp:nvSpPr>
      <dsp:spPr>
        <a:xfrm>
          <a:off x="1058996" y="1465008"/>
          <a:ext cx="1903279" cy="1663705"/>
        </a:xfrm>
        <a:prstGeom prst="rightArrow">
          <a:avLst>
            <a:gd name="adj1" fmla="val 70000"/>
            <a:gd name="adj2" fmla="val 50000"/>
          </a:avLst>
        </a:prstGeom>
        <a:solidFill>
          <a:schemeClr val="tx1">
            <a:lumMod val="25000"/>
            <a:lumOff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0" tIns="41275" rIns="8255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534816" y="1714564"/>
        <a:ext cx="927848" cy="1164593"/>
      </dsp:txXfrm>
    </dsp:sp>
    <dsp:sp modelId="{41693A9E-797B-6E4E-B37A-74BC30E76AF8}">
      <dsp:nvSpPr>
        <dsp:cNvPr id="0" name=""/>
        <dsp:cNvSpPr/>
      </dsp:nvSpPr>
      <dsp:spPr>
        <a:xfrm>
          <a:off x="402" y="1258336"/>
          <a:ext cx="2117189" cy="2077048"/>
        </a:xfrm>
        <a:prstGeom prst="ellipse">
          <a:avLst/>
        </a:prstGeom>
        <a:solidFill>
          <a:srgbClr val="CA1F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Feature Selection</a:t>
          </a:r>
        </a:p>
      </dsp:txBody>
      <dsp:txXfrm>
        <a:off x="310457" y="1562513"/>
        <a:ext cx="1497079" cy="1468694"/>
      </dsp:txXfrm>
    </dsp:sp>
    <dsp:sp modelId="{A6FE0D56-DFBF-6A40-89CC-64B4D24239D9}">
      <dsp:nvSpPr>
        <dsp:cNvPr id="0" name=""/>
        <dsp:cNvSpPr/>
      </dsp:nvSpPr>
      <dsp:spPr>
        <a:xfrm>
          <a:off x="4139825" y="1465008"/>
          <a:ext cx="1903279" cy="1663705"/>
        </a:xfrm>
        <a:prstGeom prst="rightArrow">
          <a:avLst>
            <a:gd name="adj1" fmla="val 70000"/>
            <a:gd name="adj2" fmla="val 50000"/>
          </a:avLst>
        </a:prstGeom>
        <a:solidFill>
          <a:schemeClr val="tx1">
            <a:lumMod val="25000"/>
            <a:lumOff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3770E-DA24-D941-981D-C41D115A32C0}">
      <dsp:nvSpPr>
        <dsp:cNvPr id="0" name=""/>
        <dsp:cNvSpPr/>
      </dsp:nvSpPr>
      <dsp:spPr>
        <a:xfrm>
          <a:off x="3081231" y="1258336"/>
          <a:ext cx="2117189" cy="2077048"/>
        </a:xfrm>
        <a:prstGeom prst="ellipse">
          <a:avLst/>
        </a:prstGeom>
        <a:solidFill>
          <a:srgbClr val="CA1F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Predictive Analysis: ML</a:t>
          </a:r>
        </a:p>
      </dsp:txBody>
      <dsp:txXfrm>
        <a:off x="3391286" y="1562513"/>
        <a:ext cx="1497079" cy="1468694"/>
      </dsp:txXfrm>
    </dsp:sp>
    <dsp:sp modelId="{8935686E-2EAB-0941-B1E5-3C929437BE29}">
      <dsp:nvSpPr>
        <dsp:cNvPr id="0" name=""/>
        <dsp:cNvSpPr/>
      </dsp:nvSpPr>
      <dsp:spPr>
        <a:xfrm>
          <a:off x="7220654" y="1465008"/>
          <a:ext cx="1903279" cy="1663705"/>
        </a:xfrm>
        <a:prstGeom prst="rightArrow">
          <a:avLst>
            <a:gd name="adj1" fmla="val 70000"/>
            <a:gd name="adj2" fmla="val 50000"/>
          </a:avLst>
        </a:prstGeom>
        <a:solidFill>
          <a:schemeClr val="tx1">
            <a:lumMod val="25000"/>
            <a:lumOff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0" tIns="41275" rIns="8255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696474" y="1714564"/>
        <a:ext cx="927848" cy="1164593"/>
      </dsp:txXfrm>
    </dsp:sp>
    <dsp:sp modelId="{6109711E-731A-274B-89CD-B6312EA0E6F1}">
      <dsp:nvSpPr>
        <dsp:cNvPr id="0" name=""/>
        <dsp:cNvSpPr/>
      </dsp:nvSpPr>
      <dsp:spPr>
        <a:xfrm>
          <a:off x="6162059" y="1258336"/>
          <a:ext cx="2117189" cy="2077048"/>
        </a:xfrm>
        <a:prstGeom prst="ellipse">
          <a:avLst/>
        </a:prstGeom>
        <a:solidFill>
          <a:srgbClr val="CA1F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3.Descriptive Analysis: GLM</a:t>
          </a:r>
        </a:p>
      </dsp:txBody>
      <dsp:txXfrm>
        <a:off x="6472114" y="1562513"/>
        <a:ext cx="1497079" cy="1468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A7952-DFAB-3644-9D6C-B79CCE0F2581}">
      <dsp:nvSpPr>
        <dsp:cNvPr id="0" name=""/>
        <dsp:cNvSpPr/>
      </dsp:nvSpPr>
      <dsp:spPr>
        <a:xfrm>
          <a:off x="0" y="3065354"/>
          <a:ext cx="6740434" cy="1006117"/>
        </a:xfrm>
        <a:prstGeom prst="rect">
          <a:avLst/>
        </a:prstGeom>
        <a:solidFill>
          <a:srgbClr val="CA1F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Step 3: Machine Learning Models</a:t>
          </a:r>
        </a:p>
      </dsp:txBody>
      <dsp:txXfrm>
        <a:off x="0" y="3065354"/>
        <a:ext cx="6740434" cy="543303"/>
      </dsp:txXfrm>
    </dsp:sp>
    <dsp:sp modelId="{27FAEFD7-9EDF-1247-9B42-700937CAA6AA}">
      <dsp:nvSpPr>
        <dsp:cNvPr id="0" name=""/>
        <dsp:cNvSpPr/>
      </dsp:nvSpPr>
      <dsp:spPr>
        <a:xfrm>
          <a:off x="0" y="3588535"/>
          <a:ext cx="6740434" cy="4628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Random Forest, XGBoost, Adaboost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features importance (Recursive Feature Elimination)</a:t>
          </a:r>
        </a:p>
      </dsp:txBody>
      <dsp:txXfrm>
        <a:off x="0" y="3588535"/>
        <a:ext cx="6740434" cy="462814"/>
      </dsp:txXfrm>
    </dsp:sp>
    <dsp:sp modelId="{B78FEAAB-C191-B641-A7A1-1571656DAC28}">
      <dsp:nvSpPr>
        <dsp:cNvPr id="0" name=""/>
        <dsp:cNvSpPr/>
      </dsp:nvSpPr>
      <dsp:spPr>
        <a:xfrm rot="10800000">
          <a:off x="0" y="1533037"/>
          <a:ext cx="6740434" cy="1547409"/>
        </a:xfrm>
        <a:prstGeom prst="upArrowCallout">
          <a:avLst/>
        </a:prstGeom>
        <a:solidFill>
          <a:srgbClr val="CA1F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Step 2: Statistical Testing</a:t>
          </a:r>
        </a:p>
      </dsp:txBody>
      <dsp:txXfrm rot="-10800000">
        <a:off x="0" y="1533037"/>
        <a:ext cx="6740434" cy="543140"/>
      </dsp:txXfrm>
    </dsp:sp>
    <dsp:sp modelId="{5B398814-8D8E-DB46-87BC-2FC28850EEF5}">
      <dsp:nvSpPr>
        <dsp:cNvPr id="0" name=""/>
        <dsp:cNvSpPr/>
      </dsp:nvSpPr>
      <dsp:spPr>
        <a:xfrm>
          <a:off x="0" y="2076177"/>
          <a:ext cx="6740434" cy="4626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Coefficient’s p-value &lt; 0.05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Abs(correlation) &gt; 0.05 for numerical features</a:t>
          </a:r>
        </a:p>
      </dsp:txBody>
      <dsp:txXfrm>
        <a:off x="0" y="2076177"/>
        <a:ext cx="6740434" cy="462675"/>
      </dsp:txXfrm>
    </dsp:sp>
    <dsp:sp modelId="{EA14E556-0956-8C45-8A68-EAC607C28331}">
      <dsp:nvSpPr>
        <dsp:cNvPr id="0" name=""/>
        <dsp:cNvSpPr/>
      </dsp:nvSpPr>
      <dsp:spPr>
        <a:xfrm rot="10800000">
          <a:off x="0" y="719"/>
          <a:ext cx="6740434" cy="1547409"/>
        </a:xfrm>
        <a:prstGeom prst="upArrowCallout">
          <a:avLst/>
        </a:prstGeom>
        <a:solidFill>
          <a:srgbClr val="CA1F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Step 1: Generalized Linear Model</a:t>
          </a:r>
        </a:p>
      </dsp:txBody>
      <dsp:txXfrm rot="-10800000">
        <a:off x="0" y="719"/>
        <a:ext cx="6740434" cy="543140"/>
      </dsp:txXfrm>
    </dsp:sp>
    <dsp:sp modelId="{FAC337DC-8F6E-9C4C-9620-D4A5D261A2DF}">
      <dsp:nvSpPr>
        <dsp:cNvPr id="0" name=""/>
        <dsp:cNvSpPr/>
      </dsp:nvSpPr>
      <dsp:spPr>
        <a:xfrm>
          <a:off x="0" y="543860"/>
          <a:ext cx="6740434" cy="4626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Model coefficient’s p-value &lt; 0.05</a:t>
          </a:r>
        </a:p>
      </dsp:txBody>
      <dsp:txXfrm>
        <a:off x="0" y="543860"/>
        <a:ext cx="6740434" cy="46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60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45" name="Google Shape;4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5de6bf792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25de6bf792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5de6bf792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25de6bf792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12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5de6bf792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25de6bf792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83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5de6bf792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25de6bf792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479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239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50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1743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221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/>
              <a:t>KRISPY Score: </a:t>
            </a:r>
            <a:r>
              <a:rPr lang="en-US" b="1"/>
              <a:t>24</a:t>
            </a:r>
          </a:p>
          <a:p>
            <a:pPr marL="457200" indent="-298450">
              <a:buFontTx/>
              <a:buChar char="-"/>
            </a:pPr>
            <a:r>
              <a:rPr lang="en-US"/>
              <a:t>K: 5</a:t>
            </a:r>
          </a:p>
          <a:p>
            <a:pPr marL="457200" indent="-298450">
              <a:buFontTx/>
              <a:buChar char="-"/>
            </a:pPr>
            <a:r>
              <a:rPr lang="en-US"/>
              <a:t>R: 4</a:t>
            </a:r>
          </a:p>
          <a:p>
            <a:pPr marL="457200" indent="-298450">
              <a:buFontTx/>
              <a:buChar char="-"/>
            </a:pPr>
            <a:r>
              <a:rPr lang="en-US"/>
              <a:t>I: 4</a:t>
            </a:r>
          </a:p>
          <a:p>
            <a:pPr marL="457200" indent="-298450">
              <a:buFontTx/>
              <a:buChar char="-"/>
            </a:pPr>
            <a:r>
              <a:rPr lang="en-US"/>
              <a:t>S: 3</a:t>
            </a:r>
          </a:p>
          <a:p>
            <a:pPr marL="457200" indent="-298450">
              <a:buFontTx/>
              <a:buChar char="-"/>
            </a:pPr>
            <a:r>
              <a:rPr lang="en-US"/>
              <a:t>P: 5</a:t>
            </a:r>
          </a:p>
          <a:p>
            <a:pPr marL="457200" indent="-298450">
              <a:buFontTx/>
              <a:buChar char="-"/>
            </a:pPr>
            <a:r>
              <a:rPr lang="en-US"/>
              <a:t>Y: 3</a:t>
            </a:r>
          </a:p>
        </p:txBody>
      </p:sp>
    </p:spTree>
    <p:extLst>
      <p:ext uri="{BB962C8B-B14F-4D97-AF65-F5344CB8AC3E}">
        <p14:creationId xmlns:p14="http://schemas.microsoft.com/office/powerpoint/2010/main" val="752596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/>
              <a:t>KRISPY Score: </a:t>
            </a:r>
            <a:r>
              <a:rPr lang="en-US" b="1"/>
              <a:t>24</a:t>
            </a:r>
          </a:p>
          <a:p>
            <a:pPr marL="457200" indent="-298450">
              <a:buFontTx/>
              <a:buChar char="-"/>
            </a:pPr>
            <a:r>
              <a:rPr lang="en-US"/>
              <a:t>K: 5</a:t>
            </a:r>
          </a:p>
          <a:p>
            <a:pPr marL="457200" indent="-298450">
              <a:buFontTx/>
              <a:buChar char="-"/>
            </a:pPr>
            <a:r>
              <a:rPr lang="en-US"/>
              <a:t>R: 4</a:t>
            </a:r>
          </a:p>
          <a:p>
            <a:pPr marL="457200" indent="-298450">
              <a:buFontTx/>
              <a:buChar char="-"/>
            </a:pPr>
            <a:r>
              <a:rPr lang="en-US"/>
              <a:t>I: 4</a:t>
            </a:r>
          </a:p>
          <a:p>
            <a:pPr marL="457200" indent="-298450">
              <a:buFontTx/>
              <a:buChar char="-"/>
            </a:pPr>
            <a:r>
              <a:rPr lang="en-US"/>
              <a:t>S: 3</a:t>
            </a:r>
          </a:p>
          <a:p>
            <a:pPr marL="457200" indent="-298450">
              <a:buFontTx/>
              <a:buChar char="-"/>
            </a:pPr>
            <a:r>
              <a:rPr lang="en-US"/>
              <a:t>P: 5</a:t>
            </a:r>
          </a:p>
          <a:p>
            <a:pPr marL="457200" indent="-298450">
              <a:buFontTx/>
              <a:buChar char="-"/>
            </a:pPr>
            <a:r>
              <a:rPr lang="en-US"/>
              <a:t>Y: 3</a:t>
            </a:r>
          </a:p>
        </p:txBody>
      </p:sp>
    </p:spTree>
    <p:extLst>
      <p:ext uri="{BB962C8B-B14F-4D97-AF65-F5344CB8AC3E}">
        <p14:creationId xmlns:p14="http://schemas.microsoft.com/office/powerpoint/2010/main" val="3939973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/>
              <a:t>KRISPY Score: </a:t>
            </a:r>
            <a:r>
              <a:rPr lang="en-US" b="1"/>
              <a:t>24</a:t>
            </a:r>
          </a:p>
          <a:p>
            <a:pPr marL="457200" indent="-298450">
              <a:buFontTx/>
              <a:buChar char="-"/>
            </a:pPr>
            <a:r>
              <a:rPr lang="en-US"/>
              <a:t>K: 5</a:t>
            </a:r>
          </a:p>
          <a:p>
            <a:pPr marL="457200" indent="-298450">
              <a:buFontTx/>
              <a:buChar char="-"/>
            </a:pPr>
            <a:r>
              <a:rPr lang="en-US"/>
              <a:t>R: 4</a:t>
            </a:r>
          </a:p>
          <a:p>
            <a:pPr marL="457200" indent="-298450">
              <a:buFontTx/>
              <a:buChar char="-"/>
            </a:pPr>
            <a:r>
              <a:rPr lang="en-US"/>
              <a:t>I: 4</a:t>
            </a:r>
          </a:p>
          <a:p>
            <a:pPr marL="457200" indent="-298450">
              <a:buFontTx/>
              <a:buChar char="-"/>
            </a:pPr>
            <a:r>
              <a:rPr lang="en-US"/>
              <a:t>S: 3</a:t>
            </a:r>
          </a:p>
          <a:p>
            <a:pPr marL="457200" indent="-298450">
              <a:buFontTx/>
              <a:buChar char="-"/>
            </a:pPr>
            <a:r>
              <a:rPr lang="en-US"/>
              <a:t>P: 5</a:t>
            </a:r>
          </a:p>
          <a:p>
            <a:pPr marL="457200" indent="-298450">
              <a:buFontTx/>
              <a:buChar char="-"/>
            </a:pPr>
            <a:r>
              <a:rPr lang="en-US"/>
              <a:t>Y: 3</a:t>
            </a:r>
          </a:p>
        </p:txBody>
      </p:sp>
    </p:spTree>
    <p:extLst>
      <p:ext uri="{BB962C8B-B14F-4D97-AF65-F5344CB8AC3E}">
        <p14:creationId xmlns:p14="http://schemas.microsoft.com/office/powerpoint/2010/main" val="2188288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6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7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4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2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0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9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0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44114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t="55820"/>
          <a:stretch/>
        </p:blipFill>
        <p:spPr>
          <a:xfrm>
            <a:off x="-232075" y="108902"/>
            <a:ext cx="1394674" cy="24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t="55820"/>
          <a:stretch/>
        </p:blipFill>
        <p:spPr>
          <a:xfrm>
            <a:off x="8024500" y="4777552"/>
            <a:ext cx="1394674" cy="2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/>
          <p:cNvSpPr>
            <a:spLocks noGrp="1"/>
          </p:cNvSpPr>
          <p:nvPr>
            <p:ph type="body" sz="quarter" idx="10" hasCustomPrompt="1"/>
          </p:nvPr>
        </p:nvSpPr>
        <p:spPr>
          <a:xfrm>
            <a:off x="197644" y="156024"/>
            <a:ext cx="8748713" cy="422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en-US" altLang="ja-JP" dirty="0"/>
              <a:t>Title,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 Bold 32pt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02812" y="660401"/>
            <a:ext cx="8743544" cy="1866900"/>
          </a:xfrm>
          <a:prstGeom prst="rect">
            <a:avLst/>
          </a:prstGeom>
        </p:spPr>
        <p:txBody>
          <a:bodyPr/>
          <a:lstStyle>
            <a:lvl1pPr marL="214313" indent="-214313">
              <a:buFont typeface="Wingdings" panose="05000000000000000000" pitchFamily="2" charset="2"/>
              <a:buChar char="Ø"/>
              <a:defRPr sz="18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buFont typeface="Wingdings" panose="05000000000000000000" pitchFamily="2" charset="2"/>
              <a:buChar char="ü"/>
              <a:defRPr sz="15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</a:lstStyle>
          <a:p>
            <a:pPr lvl="0"/>
            <a:r>
              <a:rPr kumimoji="1" lang="en-US" altLang="ja-JP" dirty="0"/>
              <a:t>Body Text,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 Regular 24pt</a:t>
            </a:r>
          </a:p>
          <a:p>
            <a:pPr lvl="1"/>
            <a:r>
              <a:rPr kumimoji="1" lang="en-US" altLang="ja-JP" dirty="0" err="1"/>
              <a:t>aaa</a:t>
            </a:r>
            <a:endParaRPr kumimoji="1" lang="en-US" altLang="ja-JP" dirty="0"/>
          </a:p>
          <a:p>
            <a:pPr lvl="2"/>
            <a:r>
              <a:rPr kumimoji="1" lang="en-US" altLang="ja-JP" dirty="0" err="1"/>
              <a:t>Bbb</a:t>
            </a:r>
            <a:endParaRPr kumimoji="1" lang="en-US" altLang="ja-JP" dirty="0"/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861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19">
          <p15:clr>
            <a:srgbClr val="FBAE40"/>
          </p15:clr>
        </p15:guide>
        <p15:guide id="5" orient="horz" pos="6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85900" y="-432774"/>
            <a:ext cx="1978730" cy="194454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962675" y="840102"/>
            <a:ext cx="373500" cy="373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 flipH="1">
            <a:off x="4208400" y="4893895"/>
            <a:ext cx="49356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44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rot="-5400000">
            <a:off x="8265000" y="594900"/>
            <a:ext cx="1473900" cy="28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9"/>
          <p:cNvGrpSpPr/>
          <p:nvPr/>
        </p:nvGrpSpPr>
        <p:grpSpPr>
          <a:xfrm>
            <a:off x="212876" y="4827445"/>
            <a:ext cx="867371" cy="83100"/>
            <a:chOff x="81151" y="4950070"/>
            <a:chExt cx="867371" cy="83100"/>
          </a:xfrm>
        </p:grpSpPr>
        <p:sp>
          <p:nvSpPr>
            <p:cNvPr id="56" name="Google Shape;56;p9"/>
            <p:cNvSpPr/>
            <p:nvPr/>
          </p:nvSpPr>
          <p:spPr>
            <a:xfrm>
              <a:off x="81151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340476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606098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865422" y="4950070"/>
              <a:ext cx="83100" cy="8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2"/>
          <p:cNvGrpSpPr/>
          <p:nvPr/>
        </p:nvGrpSpPr>
        <p:grpSpPr>
          <a:xfrm rot="5400000">
            <a:off x="-224747" y="4494568"/>
            <a:ext cx="970041" cy="126300"/>
            <a:chOff x="6435928" y="2154143"/>
            <a:chExt cx="970041" cy="126300"/>
          </a:xfrm>
        </p:grpSpPr>
        <p:sp>
          <p:nvSpPr>
            <p:cNvPr id="168" name="Google Shape;168;p22"/>
            <p:cNvSpPr/>
            <p:nvPr/>
          </p:nvSpPr>
          <p:spPr>
            <a:xfrm>
              <a:off x="6435928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713987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001609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279668" y="2154143"/>
              <a:ext cx="126300" cy="12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22"/>
          <p:cNvSpPr/>
          <p:nvPr/>
        </p:nvSpPr>
        <p:spPr>
          <a:xfrm rot="10800000" flipH="1">
            <a:off x="4208400" y="4893895"/>
            <a:ext cx="49356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>
            <a:off x="8529855" y="84450"/>
            <a:ext cx="516900" cy="516900"/>
            <a:chOff x="8172330" y="2673275"/>
            <a:chExt cx="516900" cy="516900"/>
          </a:xfrm>
        </p:grpSpPr>
        <p:sp>
          <p:nvSpPr>
            <p:cNvPr id="174" name="Google Shape;174;p22"/>
            <p:cNvSpPr/>
            <p:nvPr/>
          </p:nvSpPr>
          <p:spPr>
            <a:xfrm>
              <a:off x="8255115" y="2756075"/>
              <a:ext cx="351300" cy="351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8172330" y="2673275"/>
              <a:ext cx="516900" cy="516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 rot="-5400000" flipH="1">
            <a:off x="8225925" y="4362447"/>
            <a:ext cx="1210800" cy="3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23"/>
          <p:cNvGrpSpPr/>
          <p:nvPr/>
        </p:nvGrpSpPr>
        <p:grpSpPr>
          <a:xfrm rot="-5400000" flipH="1">
            <a:off x="8478555" y="4213434"/>
            <a:ext cx="705541" cy="147700"/>
            <a:chOff x="715650" y="4605350"/>
            <a:chExt cx="2809800" cy="147700"/>
          </a:xfrm>
        </p:grpSpPr>
        <p:sp>
          <p:nvSpPr>
            <p:cNvPr id="179" name="Google Shape;179;p23"/>
            <p:cNvSpPr/>
            <p:nvPr/>
          </p:nvSpPr>
          <p:spPr>
            <a:xfrm>
              <a:off x="715650" y="4605350"/>
              <a:ext cx="2809800" cy="4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715650" y="4705350"/>
              <a:ext cx="2809800" cy="4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23"/>
          <p:cNvSpPr/>
          <p:nvPr/>
        </p:nvSpPr>
        <p:spPr>
          <a:xfrm flipH="1">
            <a:off x="0" y="0"/>
            <a:ext cx="4935600" cy="2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-256975" y="4540500"/>
            <a:ext cx="970200" cy="970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8631465" y="363850"/>
            <a:ext cx="351300" cy="35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 b="1" i="0">
                <a:solidFill>
                  <a:srgbClr val="39435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42900" lvl="0" indent="-23336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00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89B9A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89B9A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38099" marR="0" lvl="0" indent="0" algn="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94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099" marR="0" lvl="1" indent="0" algn="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94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099" marR="0" lvl="2" indent="0" algn="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94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099" marR="0" lvl="3" indent="0" algn="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94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099" marR="0" lvl="4" indent="0" algn="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94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9" marR="0" lvl="5" indent="0" algn="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94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099" marR="0" lvl="6" indent="0" algn="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94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099" marR="0" lvl="7" indent="0" algn="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94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099" marR="0" lvl="8" indent="0" algn="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94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80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35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84" name="Google Shape;84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99"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●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○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■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●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○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■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●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○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■"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  <p:sldLayoutId id="2147483658" r:id="rId5"/>
    <p:sldLayoutId id="2147483668" r:id="rId6"/>
    <p:sldLayoutId id="2147483669" r:id="rId7"/>
    <p:sldLayoutId id="2147483674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2024 Nissan Z: Review, Pricing, and Specs">
            <a:extLst>
              <a:ext uri="{FF2B5EF4-FFF2-40B4-BE49-F238E27FC236}">
                <a16:creationId xmlns:a16="http://schemas.microsoft.com/office/drawing/2014/main" id="{C41109D1-EB51-4681-6904-2C2F0FA8A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7" r="8708" b="1"/>
          <a:stretch/>
        </p:blipFill>
        <p:spPr bwMode="auto">
          <a:xfrm>
            <a:off x="836654" y="1"/>
            <a:ext cx="914400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19E457-D6D0-74FE-097C-89A62A760886}"/>
              </a:ext>
            </a:extLst>
          </p:cNvPr>
          <p:cNvSpPr txBox="1"/>
          <p:nvPr/>
        </p:nvSpPr>
        <p:spPr>
          <a:xfrm>
            <a:off x="0" y="-277000"/>
            <a:ext cx="4689987" cy="5909310"/>
          </a:xfrm>
          <a:prstGeom prst="rect">
            <a:avLst/>
          </a:prstGeom>
          <a:solidFill>
            <a:srgbClr val="CA1F2D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" sz="60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ctr"/>
            <a:endParaRPr lang="en" sz="60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ctr"/>
            <a:r>
              <a:rPr lang="en" sz="6000" b="1" dirty="0">
                <a:solidFill>
                  <a:schemeClr val="bg1"/>
                </a:solidFill>
                <a:latin typeface="Candara" panose="020E0502030303020204" pitchFamily="34" charset="0"/>
              </a:rPr>
              <a:t>Nissan</a:t>
            </a:r>
          </a:p>
          <a:p>
            <a:pPr algn="ctr"/>
            <a:r>
              <a:rPr lang="en" sz="2400" dirty="0">
                <a:solidFill>
                  <a:schemeClr val="bg1"/>
                </a:solidFill>
                <a:latin typeface="Candara" panose="020E0502030303020204" pitchFamily="34" charset="0"/>
              </a:rPr>
              <a:t>Predicting MSRP and </a:t>
            </a:r>
          </a:p>
          <a:p>
            <a:pPr algn="ctr"/>
            <a:r>
              <a:rPr lang="en" sz="2400" dirty="0">
                <a:solidFill>
                  <a:schemeClr val="bg1"/>
                </a:solidFill>
                <a:latin typeface="Candara" panose="020E0502030303020204" pitchFamily="34" charset="0"/>
              </a:rPr>
              <a:t>Identifying Factors Impacting Price</a:t>
            </a:r>
          </a:p>
          <a:p>
            <a:pPr algn="ctr"/>
            <a:endParaRPr lang="en" sz="30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Roma Chitale | Vamshi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Gadepally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 | Daisuke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Yagyu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Faculty Advisor: Anil Chaturvedi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University of Chicago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MScA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, August 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9E728-3B20-034F-9C6A-0A80BA2B1702}"/>
              </a:ext>
            </a:extLst>
          </p:cNvPr>
          <p:cNvSpPr txBox="1"/>
          <p:nvPr/>
        </p:nvSpPr>
        <p:spPr>
          <a:xfrm>
            <a:off x="8793126" y="4835722"/>
            <a:ext cx="35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3607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2;p29">
            <a:extLst>
              <a:ext uri="{FF2B5EF4-FFF2-40B4-BE49-F238E27FC236}">
                <a16:creationId xmlns:a16="http://schemas.microsoft.com/office/drawing/2014/main" id="{DDC23EB7-717C-3E2B-ED00-ADF0AB85F9E6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288C5-875C-B7D1-D4F8-B2A9DC5D8749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andara" panose="020E0502030303020204" pitchFamily="34" charset="0"/>
              </a:rPr>
              <a:t>14 Additional Data Sources Were Used Used for Modeling to Ensure a More Robust Data Set</a:t>
            </a:r>
            <a:endParaRPr sz="2800" dirty="0">
              <a:latin typeface="Candara" panose="020E0502030303020204" pitchFamily="34" charset="0"/>
            </a:endParaRPr>
          </a:p>
        </p:txBody>
      </p:sp>
      <p:sp>
        <p:nvSpPr>
          <p:cNvPr id="2" name="Google Shape;299;p6">
            <a:extLst>
              <a:ext uri="{FF2B5EF4-FFF2-40B4-BE49-F238E27FC236}">
                <a16:creationId xmlns:a16="http://schemas.microsoft.com/office/drawing/2014/main" id="{36345EE0-AEC6-5FE6-E098-6D68A42E2390}"/>
              </a:ext>
            </a:extLst>
          </p:cNvPr>
          <p:cNvSpPr/>
          <p:nvPr/>
        </p:nvSpPr>
        <p:spPr>
          <a:xfrm>
            <a:off x="3399658" y="2624477"/>
            <a:ext cx="942033" cy="952800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latin typeface="Candara" panose="020E0502030303020204" pitchFamily="34" charset="0"/>
              </a:rPr>
              <a:t>Vehicle Spec Data</a:t>
            </a:r>
            <a:endParaRPr b="1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4" name="Google Shape;300;p6">
            <a:extLst>
              <a:ext uri="{FF2B5EF4-FFF2-40B4-BE49-F238E27FC236}">
                <a16:creationId xmlns:a16="http://schemas.microsoft.com/office/drawing/2014/main" id="{543CA5FE-24CF-2F93-4A91-95A4674C533E}"/>
              </a:ext>
            </a:extLst>
          </p:cNvPr>
          <p:cNvSpPr/>
          <p:nvPr/>
        </p:nvSpPr>
        <p:spPr>
          <a:xfrm>
            <a:off x="4518646" y="1797814"/>
            <a:ext cx="837226" cy="725720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Inventory</a:t>
            </a:r>
            <a:endParaRPr sz="12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5" name="Google Shape;301;p6">
            <a:extLst>
              <a:ext uri="{FF2B5EF4-FFF2-40B4-BE49-F238E27FC236}">
                <a16:creationId xmlns:a16="http://schemas.microsoft.com/office/drawing/2014/main" id="{730AD7AA-576C-6798-262A-0EDAC3C2791F}"/>
              </a:ext>
            </a:extLst>
          </p:cNvPr>
          <p:cNvSpPr/>
          <p:nvPr/>
        </p:nvSpPr>
        <p:spPr>
          <a:xfrm>
            <a:off x="2403262" y="2735097"/>
            <a:ext cx="800915" cy="725720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NCBS</a:t>
            </a:r>
            <a:endParaRPr sz="12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9" name="Google Shape;302;p6">
            <a:extLst>
              <a:ext uri="{FF2B5EF4-FFF2-40B4-BE49-F238E27FC236}">
                <a16:creationId xmlns:a16="http://schemas.microsoft.com/office/drawing/2014/main" id="{B7814991-D378-BC5B-0D99-933C3E997B36}"/>
              </a:ext>
            </a:extLst>
          </p:cNvPr>
          <p:cNvSpPr/>
          <p:nvPr/>
        </p:nvSpPr>
        <p:spPr>
          <a:xfrm>
            <a:off x="2422401" y="3657302"/>
            <a:ext cx="800915" cy="725720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Segment</a:t>
            </a:r>
            <a:endParaRPr sz="12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10" name="Google Shape;303;p6">
            <a:extLst>
              <a:ext uri="{FF2B5EF4-FFF2-40B4-BE49-F238E27FC236}">
                <a16:creationId xmlns:a16="http://schemas.microsoft.com/office/drawing/2014/main" id="{71F73D7A-F92E-41C6-CA0C-5B0D1D572260}"/>
              </a:ext>
            </a:extLst>
          </p:cNvPr>
          <p:cNvSpPr/>
          <p:nvPr/>
        </p:nvSpPr>
        <p:spPr>
          <a:xfrm>
            <a:off x="3474498" y="3661754"/>
            <a:ext cx="800915" cy="725720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Volume</a:t>
            </a:r>
            <a:endParaRPr sz="12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11" name="Google Shape;304;p6">
            <a:extLst>
              <a:ext uri="{FF2B5EF4-FFF2-40B4-BE49-F238E27FC236}">
                <a16:creationId xmlns:a16="http://schemas.microsoft.com/office/drawing/2014/main" id="{A2AE1212-AAB2-FA2E-984D-ED845641E479}"/>
              </a:ext>
            </a:extLst>
          </p:cNvPr>
          <p:cNvSpPr/>
          <p:nvPr/>
        </p:nvSpPr>
        <p:spPr>
          <a:xfrm>
            <a:off x="3475884" y="1793043"/>
            <a:ext cx="800915" cy="725720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Edmunds</a:t>
            </a:r>
            <a:endParaRPr sz="12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12" name="Google Shape;305;p6">
            <a:extLst>
              <a:ext uri="{FF2B5EF4-FFF2-40B4-BE49-F238E27FC236}">
                <a16:creationId xmlns:a16="http://schemas.microsoft.com/office/drawing/2014/main" id="{99080F61-5B97-D500-4F98-F04C268575EA}"/>
              </a:ext>
            </a:extLst>
          </p:cNvPr>
          <p:cNvSpPr/>
          <p:nvPr/>
        </p:nvSpPr>
        <p:spPr>
          <a:xfrm>
            <a:off x="4548440" y="2735097"/>
            <a:ext cx="837226" cy="725720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OaO</a:t>
            </a:r>
            <a:endParaRPr sz="12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13" name="Google Shape;306;p6">
            <a:extLst>
              <a:ext uri="{FF2B5EF4-FFF2-40B4-BE49-F238E27FC236}">
                <a16:creationId xmlns:a16="http://schemas.microsoft.com/office/drawing/2014/main" id="{1FDDD42A-D884-7B01-C67D-43D815AD23CE}"/>
              </a:ext>
            </a:extLst>
          </p:cNvPr>
          <p:cNvSpPr/>
          <p:nvPr/>
        </p:nvSpPr>
        <p:spPr>
          <a:xfrm>
            <a:off x="4548440" y="3657302"/>
            <a:ext cx="837226" cy="725720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Residual Value</a:t>
            </a:r>
            <a:endParaRPr sz="12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cxnSp>
        <p:nvCxnSpPr>
          <p:cNvPr id="14" name="Google Shape;307;p6">
            <a:extLst>
              <a:ext uri="{FF2B5EF4-FFF2-40B4-BE49-F238E27FC236}">
                <a16:creationId xmlns:a16="http://schemas.microsoft.com/office/drawing/2014/main" id="{EC9211F4-3AEA-FBAC-4385-443BA7239832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 flipV="1">
            <a:off x="4341691" y="3097957"/>
            <a:ext cx="206749" cy="292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oogle Shape;308;p6">
            <a:extLst>
              <a:ext uri="{FF2B5EF4-FFF2-40B4-BE49-F238E27FC236}">
                <a16:creationId xmlns:a16="http://schemas.microsoft.com/office/drawing/2014/main" id="{DAA638CA-FA81-8734-8D17-70E81F303FC6}"/>
              </a:ext>
            </a:extLst>
          </p:cNvPr>
          <p:cNvCxnSpPr>
            <a:cxnSpLocks/>
            <a:stCxn id="2" idx="0"/>
            <a:endCxn id="11" idx="2"/>
          </p:cNvCxnSpPr>
          <p:nvPr/>
        </p:nvCxnSpPr>
        <p:spPr>
          <a:xfrm flipV="1">
            <a:off x="3870675" y="2518763"/>
            <a:ext cx="5667" cy="105714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oogle Shape;309;p6">
            <a:extLst>
              <a:ext uri="{FF2B5EF4-FFF2-40B4-BE49-F238E27FC236}">
                <a16:creationId xmlns:a16="http://schemas.microsoft.com/office/drawing/2014/main" id="{F80E4450-D8FD-F2A7-9823-C842061028B8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4341691" y="3100877"/>
            <a:ext cx="206749" cy="91928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oogle Shape;310;p6">
            <a:extLst>
              <a:ext uri="{FF2B5EF4-FFF2-40B4-BE49-F238E27FC236}">
                <a16:creationId xmlns:a16="http://schemas.microsoft.com/office/drawing/2014/main" id="{FB243A67-0FC3-D55A-BF24-F73AAF347C85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4341691" y="2160674"/>
            <a:ext cx="176955" cy="940203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oogle Shape;311;p6">
            <a:extLst>
              <a:ext uri="{FF2B5EF4-FFF2-40B4-BE49-F238E27FC236}">
                <a16:creationId xmlns:a16="http://schemas.microsoft.com/office/drawing/2014/main" id="{AC04D9C6-6D05-8560-E637-61EEA272C305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 flipV="1">
            <a:off x="3204177" y="3097957"/>
            <a:ext cx="195481" cy="292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oogle Shape;312;p6">
            <a:extLst>
              <a:ext uri="{FF2B5EF4-FFF2-40B4-BE49-F238E27FC236}">
                <a16:creationId xmlns:a16="http://schemas.microsoft.com/office/drawing/2014/main" id="{0F6ABB5A-DA89-2F8D-6140-2B656B9119C5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223316" y="3100877"/>
            <a:ext cx="176342" cy="91928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oogle Shape;313;p6">
            <a:extLst>
              <a:ext uri="{FF2B5EF4-FFF2-40B4-BE49-F238E27FC236}">
                <a16:creationId xmlns:a16="http://schemas.microsoft.com/office/drawing/2014/main" id="{9E961786-4C31-C464-D8F9-B1FFDE36BE19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>
            <a:off x="3870675" y="3577277"/>
            <a:ext cx="4281" cy="84477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25;p6">
            <a:extLst>
              <a:ext uri="{FF2B5EF4-FFF2-40B4-BE49-F238E27FC236}">
                <a16:creationId xmlns:a16="http://schemas.microsoft.com/office/drawing/2014/main" id="{D1754FE5-ECE7-7143-1E18-E366B8A43301}"/>
              </a:ext>
            </a:extLst>
          </p:cNvPr>
          <p:cNvSpPr txBox="1"/>
          <p:nvPr/>
        </p:nvSpPr>
        <p:spPr>
          <a:xfrm>
            <a:off x="5417418" y="2492535"/>
            <a:ext cx="642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+</a:t>
            </a:r>
            <a:endParaRPr sz="14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32" name="Google Shape;326;p6">
            <a:extLst>
              <a:ext uri="{FF2B5EF4-FFF2-40B4-BE49-F238E27FC236}">
                <a16:creationId xmlns:a16="http://schemas.microsoft.com/office/drawing/2014/main" id="{357310F0-7243-201E-6EF2-DEDCB6E01DCC}"/>
              </a:ext>
            </a:extLst>
          </p:cNvPr>
          <p:cNvSpPr/>
          <p:nvPr/>
        </p:nvSpPr>
        <p:spPr>
          <a:xfrm>
            <a:off x="6059332" y="2272113"/>
            <a:ext cx="837226" cy="783833"/>
          </a:xfrm>
          <a:prstGeom prst="rect">
            <a:avLst/>
          </a:prstGeom>
          <a:solidFill>
            <a:srgbClr val="E0EC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Inflation</a:t>
            </a:r>
            <a:endParaRPr sz="13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33" name="Google Shape;327;p6">
            <a:extLst>
              <a:ext uri="{FF2B5EF4-FFF2-40B4-BE49-F238E27FC236}">
                <a16:creationId xmlns:a16="http://schemas.microsoft.com/office/drawing/2014/main" id="{3FC9EA27-0B8E-62D8-0379-C963BD3AD8A3}"/>
              </a:ext>
            </a:extLst>
          </p:cNvPr>
          <p:cNvSpPr/>
          <p:nvPr/>
        </p:nvSpPr>
        <p:spPr>
          <a:xfrm>
            <a:off x="7061793" y="2268615"/>
            <a:ext cx="837226" cy="783833"/>
          </a:xfrm>
          <a:prstGeom prst="rect">
            <a:avLst/>
          </a:prstGeom>
          <a:solidFill>
            <a:srgbClr val="E0EC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GDP  </a:t>
            </a:r>
            <a:endParaRPr sz="13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34" name="Google Shape;328;p6">
            <a:extLst>
              <a:ext uri="{FF2B5EF4-FFF2-40B4-BE49-F238E27FC236}">
                <a16:creationId xmlns:a16="http://schemas.microsoft.com/office/drawing/2014/main" id="{2B3723B6-AA0D-BED7-7847-B0ADC66D80F1}"/>
              </a:ext>
            </a:extLst>
          </p:cNvPr>
          <p:cNvSpPr/>
          <p:nvPr/>
        </p:nvSpPr>
        <p:spPr>
          <a:xfrm>
            <a:off x="8068141" y="2268614"/>
            <a:ext cx="837226" cy="783833"/>
          </a:xfrm>
          <a:prstGeom prst="rect">
            <a:avLst/>
          </a:prstGeom>
          <a:solidFill>
            <a:srgbClr val="E0EC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Customer Confidence Index  </a:t>
            </a:r>
            <a:endParaRPr sz="12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35" name="Google Shape;329;p6">
            <a:extLst>
              <a:ext uri="{FF2B5EF4-FFF2-40B4-BE49-F238E27FC236}">
                <a16:creationId xmlns:a16="http://schemas.microsoft.com/office/drawing/2014/main" id="{33700949-6080-A820-1147-BA980EE812B5}"/>
              </a:ext>
            </a:extLst>
          </p:cNvPr>
          <p:cNvSpPr/>
          <p:nvPr/>
        </p:nvSpPr>
        <p:spPr>
          <a:xfrm>
            <a:off x="6055445" y="3182074"/>
            <a:ext cx="837226" cy="783833"/>
          </a:xfrm>
          <a:prstGeom prst="rect">
            <a:avLst/>
          </a:prstGeom>
          <a:solidFill>
            <a:srgbClr val="E0EC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Metal Price</a:t>
            </a:r>
            <a:endParaRPr sz="13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36" name="Google Shape;330;p6">
            <a:extLst>
              <a:ext uri="{FF2B5EF4-FFF2-40B4-BE49-F238E27FC236}">
                <a16:creationId xmlns:a16="http://schemas.microsoft.com/office/drawing/2014/main" id="{0D865D03-70D9-1A13-59A1-CE96C8E9C2DF}"/>
              </a:ext>
            </a:extLst>
          </p:cNvPr>
          <p:cNvSpPr/>
          <p:nvPr/>
        </p:nvSpPr>
        <p:spPr>
          <a:xfrm>
            <a:off x="7061793" y="3179155"/>
            <a:ext cx="837226" cy="783833"/>
          </a:xfrm>
          <a:prstGeom prst="rect">
            <a:avLst/>
          </a:prstGeom>
          <a:solidFill>
            <a:srgbClr val="E0EC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Producer Price Index</a:t>
            </a:r>
            <a:endParaRPr sz="13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37" name="Google Shape;331;p6">
            <a:extLst>
              <a:ext uri="{FF2B5EF4-FFF2-40B4-BE49-F238E27FC236}">
                <a16:creationId xmlns:a16="http://schemas.microsoft.com/office/drawing/2014/main" id="{E49796F5-6B0B-8141-D560-96A8FF638272}"/>
              </a:ext>
            </a:extLst>
          </p:cNvPr>
          <p:cNvSpPr/>
          <p:nvPr/>
        </p:nvSpPr>
        <p:spPr>
          <a:xfrm>
            <a:off x="8068141" y="3179156"/>
            <a:ext cx="837226" cy="783833"/>
          </a:xfrm>
          <a:prstGeom prst="rect">
            <a:avLst/>
          </a:prstGeom>
          <a:solidFill>
            <a:srgbClr val="E0EC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Other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Index</a:t>
            </a:r>
            <a:endParaRPr sz="13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78" name="Google Shape;301;p6">
            <a:extLst>
              <a:ext uri="{FF2B5EF4-FFF2-40B4-BE49-F238E27FC236}">
                <a16:creationId xmlns:a16="http://schemas.microsoft.com/office/drawing/2014/main" id="{C5808ED3-1652-18E0-196B-183A2E43B0D9}"/>
              </a:ext>
            </a:extLst>
          </p:cNvPr>
          <p:cNvSpPr/>
          <p:nvPr/>
        </p:nvSpPr>
        <p:spPr>
          <a:xfrm>
            <a:off x="511438" y="2629893"/>
            <a:ext cx="800915" cy="725720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MSRP</a:t>
            </a:r>
            <a:endParaRPr sz="12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460A17-84CF-A902-8E80-81024AC889F6}"/>
              </a:ext>
            </a:extLst>
          </p:cNvPr>
          <p:cNvSpPr txBox="1"/>
          <p:nvPr/>
        </p:nvSpPr>
        <p:spPr>
          <a:xfrm>
            <a:off x="8708571" y="4835722"/>
            <a:ext cx="435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3" name="Google Shape;325;p6">
            <a:extLst>
              <a:ext uri="{FF2B5EF4-FFF2-40B4-BE49-F238E27FC236}">
                <a16:creationId xmlns:a16="http://schemas.microsoft.com/office/drawing/2014/main" id="{D1B11862-F9B3-D335-884E-D6DDC342BB8A}"/>
              </a:ext>
            </a:extLst>
          </p:cNvPr>
          <p:cNvSpPr txBox="1"/>
          <p:nvPr/>
        </p:nvSpPr>
        <p:spPr>
          <a:xfrm>
            <a:off x="1591840" y="2399530"/>
            <a:ext cx="642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+</a:t>
            </a:r>
            <a:endParaRPr sz="14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44" name="Google Shape;333;p6">
            <a:extLst>
              <a:ext uri="{FF2B5EF4-FFF2-40B4-BE49-F238E27FC236}">
                <a16:creationId xmlns:a16="http://schemas.microsoft.com/office/drawing/2014/main" id="{08230EA1-FBB3-D89F-B668-7AACAE4290B4}"/>
              </a:ext>
            </a:extLst>
          </p:cNvPr>
          <p:cNvSpPr txBox="1"/>
          <p:nvPr/>
        </p:nvSpPr>
        <p:spPr>
          <a:xfrm>
            <a:off x="-111790" y="3440490"/>
            <a:ext cx="1950112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Lato"/>
                <a:cs typeface="Lato"/>
                <a:sym typeface="Lato"/>
              </a:rPr>
              <a:t>Originally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Lato"/>
                <a:cs typeface="Lato"/>
                <a:sym typeface="Lato"/>
              </a:rPr>
              <a:t>used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9F341E1-571F-51C5-8E01-6A12DC58B2C9}"/>
              </a:ext>
            </a:extLst>
          </p:cNvPr>
          <p:cNvSpPr/>
          <p:nvPr/>
        </p:nvSpPr>
        <p:spPr>
          <a:xfrm>
            <a:off x="2179179" y="1721978"/>
            <a:ext cx="6870818" cy="272234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Google Shape;333;p6">
            <a:extLst>
              <a:ext uri="{FF2B5EF4-FFF2-40B4-BE49-F238E27FC236}">
                <a16:creationId xmlns:a16="http://schemas.microsoft.com/office/drawing/2014/main" id="{91B0A914-80CD-749D-CF89-4F462A49A83E}"/>
              </a:ext>
            </a:extLst>
          </p:cNvPr>
          <p:cNvSpPr txBox="1"/>
          <p:nvPr/>
        </p:nvSpPr>
        <p:spPr>
          <a:xfrm>
            <a:off x="5417418" y="4365810"/>
            <a:ext cx="371675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B050"/>
                </a:solidFill>
                <a:latin typeface="Candara" panose="020E0502030303020204" pitchFamily="34" charset="0"/>
                <a:ea typeface="Lato"/>
                <a:cs typeface="Lato"/>
                <a:sym typeface="Lato"/>
              </a:rPr>
              <a:t>Additional Data Sources</a:t>
            </a:r>
            <a:endParaRPr sz="2000" b="1" dirty="0">
              <a:solidFill>
                <a:srgbClr val="00B050"/>
              </a:solidFill>
              <a:latin typeface="Candara" panose="020E0502030303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47" name="Google Shape;301;p6">
            <a:extLst>
              <a:ext uri="{FF2B5EF4-FFF2-40B4-BE49-F238E27FC236}">
                <a16:creationId xmlns:a16="http://schemas.microsoft.com/office/drawing/2014/main" id="{917921B9-91C0-8454-6717-3B9E71D57286}"/>
              </a:ext>
            </a:extLst>
          </p:cNvPr>
          <p:cNvSpPr/>
          <p:nvPr/>
        </p:nvSpPr>
        <p:spPr>
          <a:xfrm>
            <a:off x="602478" y="1233651"/>
            <a:ext cx="4510295" cy="328375"/>
          </a:xfrm>
          <a:prstGeom prst="rect">
            <a:avLst/>
          </a:prstGeom>
          <a:solidFill>
            <a:srgbClr val="C2D0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From Nissan</a:t>
            </a:r>
            <a:endParaRPr sz="2000" b="1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49" name="Google Shape;301;p6">
            <a:extLst>
              <a:ext uri="{FF2B5EF4-FFF2-40B4-BE49-F238E27FC236}">
                <a16:creationId xmlns:a16="http://schemas.microsoft.com/office/drawing/2014/main" id="{301B16E4-3823-A65A-C8C1-B83553D62C86}"/>
              </a:ext>
            </a:extLst>
          </p:cNvPr>
          <p:cNvSpPr/>
          <p:nvPr/>
        </p:nvSpPr>
        <p:spPr>
          <a:xfrm>
            <a:off x="6341198" y="1237316"/>
            <a:ext cx="2278416" cy="328375"/>
          </a:xfrm>
          <a:prstGeom prst="rect">
            <a:avLst/>
          </a:prstGeom>
          <a:solidFill>
            <a:srgbClr val="E1ECF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Externally Sourced</a:t>
            </a:r>
            <a:endParaRPr sz="2000" b="1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731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2;p29">
            <a:extLst>
              <a:ext uri="{FF2B5EF4-FFF2-40B4-BE49-F238E27FC236}">
                <a16:creationId xmlns:a16="http://schemas.microsoft.com/office/drawing/2014/main" id="{DDC23EB7-717C-3E2B-ED00-ADF0AB85F9E6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288C5-875C-B7D1-D4F8-B2A9DC5D8749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andara" panose="020E0502030303020204" pitchFamily="34" charset="0"/>
              </a:rPr>
              <a:t>Nissan and Other Japanese Manufacturers Pass Less of Additional Manufacturing Costs to Customers</a:t>
            </a:r>
            <a:endParaRPr sz="2800" dirty="0">
              <a:latin typeface="Candara" panose="020E05020303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D8516-9A51-5AF4-C44A-CEE4794B5243}"/>
              </a:ext>
            </a:extLst>
          </p:cNvPr>
          <p:cNvSpPr txBox="1"/>
          <p:nvPr/>
        </p:nvSpPr>
        <p:spPr>
          <a:xfrm>
            <a:off x="5009365" y="1205743"/>
            <a:ext cx="41248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Japanese car manufacturers did not drastically raise prices in response to COVID or the chip shortage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German brands include additional costs to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Nissan should factor macroeconomic conditions into the pricing model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508A4F-7155-8C56-B19D-F256A12D817E}"/>
              </a:ext>
            </a:extLst>
          </p:cNvPr>
          <p:cNvGrpSpPr/>
          <p:nvPr/>
        </p:nvGrpSpPr>
        <p:grpSpPr>
          <a:xfrm>
            <a:off x="47503" y="1601590"/>
            <a:ext cx="4961861" cy="2486392"/>
            <a:chOff x="53849" y="1701485"/>
            <a:chExt cx="4961861" cy="248639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423556-C67C-FE15-1B20-5C896C52D226}"/>
                </a:ext>
              </a:extLst>
            </p:cNvPr>
            <p:cNvGrpSpPr/>
            <p:nvPr/>
          </p:nvGrpSpPr>
          <p:grpSpPr>
            <a:xfrm>
              <a:off x="53849" y="1701485"/>
              <a:ext cx="4961861" cy="2486392"/>
              <a:chOff x="235974" y="2215072"/>
              <a:chExt cx="4689759" cy="215343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8D4DC90-11BC-55B9-FD0C-2B8C7BF7C28C}"/>
                  </a:ext>
                </a:extLst>
              </p:cNvPr>
              <p:cNvGrpSpPr/>
              <p:nvPr/>
            </p:nvGrpSpPr>
            <p:grpSpPr>
              <a:xfrm>
                <a:off x="235974" y="2215072"/>
                <a:ext cx="4689759" cy="2153437"/>
                <a:chOff x="466619" y="1676400"/>
                <a:chExt cx="5542898" cy="2149248"/>
              </a:xfrm>
            </p:grpSpPr>
            <p:pic>
              <p:nvPicPr>
                <p:cNvPr id="4" name="Google Shape;350;p8" descr="A graph of different colored lines&#10;&#10;Description automatically generated">
                  <a:extLst>
                    <a:ext uri="{FF2B5EF4-FFF2-40B4-BE49-F238E27FC236}">
                      <a16:creationId xmlns:a16="http://schemas.microsoft.com/office/drawing/2014/main" id="{6450DDDE-5563-A04C-95A0-94E3C241F2C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067" r="11958" b="65149"/>
                <a:stretch/>
              </p:blipFill>
              <p:spPr>
                <a:xfrm>
                  <a:off x="466619" y="1676400"/>
                  <a:ext cx="5542898" cy="17898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" name="Google Shape;350;p8" descr="A graph of different colored lines&#10;&#10;Description automatically generated">
                  <a:extLst>
                    <a:ext uri="{FF2B5EF4-FFF2-40B4-BE49-F238E27FC236}">
                      <a16:creationId xmlns:a16="http://schemas.microsoft.com/office/drawing/2014/main" id="{C6307E20-B6B3-4174-0509-4053F8F604F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067" t="93140" r="11958" b="83"/>
                <a:stretch/>
              </p:blipFill>
              <p:spPr>
                <a:xfrm>
                  <a:off x="466619" y="3477636"/>
                  <a:ext cx="5542898" cy="3480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4" name="Google Shape;350;p8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818D6096-25B1-E96D-4FFE-798CA873886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87943" r="-1" b="81128"/>
              <a:stretch/>
            </p:blipFill>
            <p:spPr>
              <a:xfrm>
                <a:off x="235974" y="2215072"/>
                <a:ext cx="582733" cy="7320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F7308B-8355-93C3-C091-6318F4293549}"/>
                </a:ext>
              </a:extLst>
            </p:cNvPr>
            <p:cNvSpPr txBox="1"/>
            <p:nvPr/>
          </p:nvSpPr>
          <p:spPr>
            <a:xfrm>
              <a:off x="1827714" y="1744014"/>
              <a:ext cx="1414130" cy="24622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MSRP by Model Year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49DE4A-D6C7-3D1A-C644-27FB9E82BA27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1375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andara" panose="020E0502030303020204" pitchFamily="34" charset="0"/>
              </a:rPr>
              <a:t>K-Means Clustering was Used to Create Three Clusters Based on MSRP and Vehicle Body Size</a:t>
            </a:r>
            <a:endParaRPr sz="2800" dirty="0"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6D112-BBA3-F9D4-E415-A37EF9521106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grpSp>
        <p:nvGrpSpPr>
          <p:cNvPr id="24" name="Google Shape;385;g25daa0ce4d9_0_11">
            <a:extLst>
              <a:ext uri="{FF2B5EF4-FFF2-40B4-BE49-F238E27FC236}">
                <a16:creationId xmlns:a16="http://schemas.microsoft.com/office/drawing/2014/main" id="{941E2B01-E43B-54AA-7DE2-8A5AE709776F}"/>
              </a:ext>
            </a:extLst>
          </p:cNvPr>
          <p:cNvGrpSpPr/>
          <p:nvPr/>
        </p:nvGrpSpPr>
        <p:grpSpPr>
          <a:xfrm>
            <a:off x="2114462" y="1480456"/>
            <a:ext cx="4655469" cy="3601704"/>
            <a:chOff x="3381086" y="1858531"/>
            <a:chExt cx="5433153" cy="4328368"/>
          </a:xfrm>
        </p:grpSpPr>
        <p:pic>
          <p:nvPicPr>
            <p:cNvPr id="25" name="Google Shape;386;g25daa0ce4d9_0_11">
              <a:extLst>
                <a:ext uri="{FF2B5EF4-FFF2-40B4-BE49-F238E27FC236}">
                  <a16:creationId xmlns:a16="http://schemas.microsoft.com/office/drawing/2014/main" id="{DCA83D54-E3CA-2834-6E06-D511E3074EB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5631" y="1918020"/>
              <a:ext cx="4788608" cy="3794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388;g25daa0ce4d9_0_11">
              <a:extLst>
                <a:ext uri="{FF2B5EF4-FFF2-40B4-BE49-F238E27FC236}">
                  <a16:creationId xmlns:a16="http://schemas.microsoft.com/office/drawing/2014/main" id="{7EDE4749-C57A-4CA9-C5CD-31A505ED5AF6}"/>
                </a:ext>
              </a:extLst>
            </p:cNvPr>
            <p:cNvSpPr txBox="1"/>
            <p:nvPr/>
          </p:nvSpPr>
          <p:spPr>
            <a:xfrm>
              <a:off x="4025628" y="5817076"/>
              <a:ext cx="4743899" cy="369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i="0" u="none" strike="noStrike" cap="none" dirty="0">
                  <a:solidFill>
                    <a:srgbClr val="000000"/>
                  </a:solidFill>
                </a:rPr>
                <a:t>Body size (Width x Length)</a:t>
              </a:r>
              <a:endParaRPr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8" name="Google Shape;389;g25daa0ce4d9_0_11">
              <a:extLst>
                <a:ext uri="{FF2B5EF4-FFF2-40B4-BE49-F238E27FC236}">
                  <a16:creationId xmlns:a16="http://schemas.microsoft.com/office/drawing/2014/main" id="{9EE077B1-874B-E56D-2F14-ECA0958DFD39}"/>
                </a:ext>
              </a:extLst>
            </p:cNvPr>
            <p:cNvSpPr txBox="1"/>
            <p:nvPr/>
          </p:nvSpPr>
          <p:spPr>
            <a:xfrm rot="16200000">
              <a:off x="1887407" y="3352210"/>
              <a:ext cx="3346499" cy="359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i="0" u="none" strike="noStrike" cap="none" dirty="0">
                  <a:solidFill>
                    <a:srgbClr val="000000"/>
                  </a:solidFill>
                </a:rPr>
                <a:t>Weighted MSRP</a:t>
              </a:r>
              <a:endParaRPr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9" name="Google Shape;390;g25daa0ce4d9_0_11">
              <a:extLst>
                <a:ext uri="{FF2B5EF4-FFF2-40B4-BE49-F238E27FC236}">
                  <a16:creationId xmlns:a16="http://schemas.microsoft.com/office/drawing/2014/main" id="{7AABA8B5-7136-9B92-D866-22F7EEB81B6E}"/>
                </a:ext>
              </a:extLst>
            </p:cNvPr>
            <p:cNvSpPr/>
            <p:nvPr/>
          </p:nvSpPr>
          <p:spPr>
            <a:xfrm>
              <a:off x="4621992" y="2415542"/>
              <a:ext cx="904800" cy="3651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2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Outliers</a:t>
              </a:r>
              <a:endParaRPr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91;g25daa0ce4d9_0_11">
              <a:extLst>
                <a:ext uri="{FF2B5EF4-FFF2-40B4-BE49-F238E27FC236}">
                  <a16:creationId xmlns:a16="http://schemas.microsoft.com/office/drawing/2014/main" id="{3864F4CC-D185-6C8B-9DA9-2C5E2EC3C3F0}"/>
                </a:ext>
              </a:extLst>
            </p:cNvPr>
            <p:cNvSpPr/>
            <p:nvPr/>
          </p:nvSpPr>
          <p:spPr>
            <a:xfrm>
              <a:off x="7680949" y="3662087"/>
              <a:ext cx="989014" cy="486823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CA1F2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2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Mid Price</a:t>
              </a:r>
              <a:endParaRPr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2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Large size</a:t>
              </a:r>
              <a:endParaRPr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92;g25daa0ce4d9_0_11">
              <a:extLst>
                <a:ext uri="{FF2B5EF4-FFF2-40B4-BE49-F238E27FC236}">
                  <a16:creationId xmlns:a16="http://schemas.microsoft.com/office/drawing/2014/main" id="{A2C895A3-3609-D297-190A-98DBF4CDA1A6}"/>
                </a:ext>
              </a:extLst>
            </p:cNvPr>
            <p:cNvSpPr/>
            <p:nvPr/>
          </p:nvSpPr>
          <p:spPr>
            <a:xfrm>
              <a:off x="6372986" y="3070004"/>
              <a:ext cx="1088578" cy="377898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2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High Price</a:t>
              </a:r>
              <a:endParaRPr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93;g25daa0ce4d9_0_11">
              <a:extLst>
                <a:ext uri="{FF2B5EF4-FFF2-40B4-BE49-F238E27FC236}">
                  <a16:creationId xmlns:a16="http://schemas.microsoft.com/office/drawing/2014/main" id="{AE9962BF-5581-6C0D-21EE-12FD948E9380}"/>
                </a:ext>
              </a:extLst>
            </p:cNvPr>
            <p:cNvSpPr/>
            <p:nvPr/>
          </p:nvSpPr>
          <p:spPr>
            <a:xfrm>
              <a:off x="6392618" y="4977783"/>
              <a:ext cx="904800" cy="454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CA1F2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2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Mid Price</a:t>
              </a:r>
              <a:endParaRPr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2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Mid size</a:t>
              </a:r>
              <a:endParaRPr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94;g25daa0ce4d9_0_11">
              <a:extLst>
                <a:ext uri="{FF2B5EF4-FFF2-40B4-BE49-F238E27FC236}">
                  <a16:creationId xmlns:a16="http://schemas.microsoft.com/office/drawing/2014/main" id="{91FE39D9-A300-DD84-0C88-6D2586CE6A12}"/>
                </a:ext>
              </a:extLst>
            </p:cNvPr>
            <p:cNvSpPr/>
            <p:nvPr/>
          </p:nvSpPr>
          <p:spPr>
            <a:xfrm>
              <a:off x="3901260" y="4696582"/>
              <a:ext cx="1027424" cy="508452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CA1F2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2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Low price</a:t>
              </a:r>
              <a:endParaRPr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2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Small size</a:t>
              </a:r>
              <a:endParaRPr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oogle Shape;847;g25de6bf7928_0_57" descr="2021 Nissan Rogue's Interior Makes Strong Turnaround | Cars.com">
            <a:extLst>
              <a:ext uri="{FF2B5EF4-FFF2-40B4-BE49-F238E27FC236}">
                <a16:creationId xmlns:a16="http://schemas.microsoft.com/office/drawing/2014/main" id="{15E9734B-60A4-55F0-CBC4-2932363D05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845" t="17952" r="7616"/>
          <a:stretch/>
        </p:blipFill>
        <p:spPr>
          <a:xfrm>
            <a:off x="1444851" y="3834692"/>
            <a:ext cx="977087" cy="5334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7CB069-88CA-6C55-F550-E75FFE85B881}"/>
              </a:ext>
            </a:extLst>
          </p:cNvPr>
          <p:cNvSpPr txBox="1"/>
          <p:nvPr/>
        </p:nvSpPr>
        <p:spPr>
          <a:xfrm>
            <a:off x="1631177" y="4319560"/>
            <a:ext cx="66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Rogue</a:t>
            </a:r>
          </a:p>
        </p:txBody>
      </p:sp>
      <p:pic>
        <p:nvPicPr>
          <p:cNvPr id="5" name="Google Shape;877;g25de6bf7928_0_76" descr="2023 Nissan TITAN &amp; TITAN XD V8 Full-Size Pickup Trucks | Nissan USA">
            <a:extLst>
              <a:ext uri="{FF2B5EF4-FFF2-40B4-BE49-F238E27FC236}">
                <a16:creationId xmlns:a16="http://schemas.microsoft.com/office/drawing/2014/main" id="{EE7A10F5-8D99-2BAA-72F9-01C0C8578A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24" r="21985"/>
          <a:stretch/>
        </p:blipFill>
        <p:spPr>
          <a:xfrm>
            <a:off x="6644693" y="2521448"/>
            <a:ext cx="1139256" cy="6886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D81CF-3A95-2B54-2EA0-1712410D0CC9}"/>
              </a:ext>
            </a:extLst>
          </p:cNvPr>
          <p:cNvSpPr txBox="1"/>
          <p:nvPr/>
        </p:nvSpPr>
        <p:spPr>
          <a:xfrm>
            <a:off x="7028143" y="3079280"/>
            <a:ext cx="66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Titan</a:t>
            </a:r>
          </a:p>
        </p:txBody>
      </p:sp>
      <p:pic>
        <p:nvPicPr>
          <p:cNvPr id="8" name="Google Shape;897;g25de6bf7928_0_95" descr="2023 Nissan Murano Review, Pricing, and Specs">
            <a:extLst>
              <a:ext uri="{FF2B5EF4-FFF2-40B4-BE49-F238E27FC236}">
                <a16:creationId xmlns:a16="http://schemas.microsoft.com/office/drawing/2014/main" id="{15BAD846-F788-A99A-DC01-9C86D37F7F0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464" t="28707" r="4275" b="7197"/>
          <a:stretch/>
        </p:blipFill>
        <p:spPr>
          <a:xfrm>
            <a:off x="5784305" y="4279746"/>
            <a:ext cx="799425" cy="4394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9BA7A6-1614-4C02-F28D-0A666F4CF83A}"/>
              </a:ext>
            </a:extLst>
          </p:cNvPr>
          <p:cNvSpPr txBox="1"/>
          <p:nvPr/>
        </p:nvSpPr>
        <p:spPr>
          <a:xfrm>
            <a:off x="6107602" y="4705093"/>
            <a:ext cx="66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Murano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93746-63EB-6F8F-7A1B-0E7308F774F2}"/>
              </a:ext>
            </a:extLst>
          </p:cNvPr>
          <p:cNvSpPr txBox="1"/>
          <p:nvPr/>
        </p:nvSpPr>
        <p:spPr>
          <a:xfrm>
            <a:off x="3720342" y="1161254"/>
            <a:ext cx="272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K-Means Cluster</a:t>
            </a:r>
          </a:p>
        </p:txBody>
      </p:sp>
    </p:spTree>
    <p:extLst>
      <p:ext uri="{BB962C8B-B14F-4D97-AF65-F5344CB8AC3E}">
        <p14:creationId xmlns:p14="http://schemas.microsoft.com/office/powerpoint/2010/main" val="228152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488225-4AAB-B175-DDAD-E98B0C0EE6A7}"/>
              </a:ext>
            </a:extLst>
          </p:cNvPr>
          <p:cNvSpPr txBox="1"/>
          <p:nvPr/>
        </p:nvSpPr>
        <p:spPr>
          <a:xfrm>
            <a:off x="0" y="1519698"/>
            <a:ext cx="5830530" cy="2123658"/>
          </a:xfrm>
          <a:prstGeom prst="rect">
            <a:avLst/>
          </a:prstGeom>
          <a:solidFill>
            <a:srgbClr val="CA1F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Modeling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A3E50-436C-0522-828D-2891753448AF}"/>
              </a:ext>
            </a:extLst>
          </p:cNvPr>
          <p:cNvSpPr txBox="1"/>
          <p:nvPr/>
        </p:nvSpPr>
        <p:spPr>
          <a:xfrm>
            <a:off x="8720667" y="4835722"/>
            <a:ext cx="42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1026" name="Picture 2" descr="New Nissan Vehicles for Sale | Texas Nissan | in Grapevine, serving Dallas  TX">
            <a:extLst>
              <a:ext uri="{FF2B5EF4-FFF2-40B4-BE49-F238E27FC236}">
                <a16:creationId xmlns:a16="http://schemas.microsoft.com/office/drawing/2014/main" id="{36E282B2-61CC-49B3-FD87-960D0B5ED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0" t="-1870"/>
          <a:stretch/>
        </p:blipFill>
        <p:spPr bwMode="auto">
          <a:xfrm>
            <a:off x="3852332" y="-93133"/>
            <a:ext cx="6982176" cy="5236632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291CD-64C8-B2DE-39B9-6EAFE61D3FAB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4036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2;p29">
            <a:extLst>
              <a:ext uri="{FF2B5EF4-FFF2-40B4-BE49-F238E27FC236}">
                <a16:creationId xmlns:a16="http://schemas.microsoft.com/office/drawing/2014/main" id="{DDC23EB7-717C-3E2B-ED00-ADF0AB85F9E6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288C5-875C-B7D1-D4F8-B2A9DC5D8749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ndara" panose="020E0502030303020204" pitchFamily="34" charset="0"/>
              </a:rPr>
              <a:t>Modeling was Completed in Three Phases</a:t>
            </a:r>
            <a:endParaRPr sz="3200" dirty="0"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6D112-BBA3-F9D4-E415-A37EF9521106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483FC82-8276-DE82-1596-95FD313098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6819430"/>
              </p:ext>
            </p:extLst>
          </p:nvPr>
        </p:nvGraphicFramePr>
        <p:xfrm>
          <a:off x="9832" y="539931"/>
          <a:ext cx="9124336" cy="4593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Google Shape;423;p12" descr="Analysis, prediction, regression, stat, trend icon - Download on Iconfinder">
            <a:extLst>
              <a:ext uri="{FF2B5EF4-FFF2-40B4-BE49-F238E27FC236}">
                <a16:creationId xmlns:a16="http://schemas.microsoft.com/office/drawing/2014/main" id="{3BFCF827-263E-7CD0-9D54-51FC4CD02EA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9288" y="1937520"/>
            <a:ext cx="635153" cy="5920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23" name="Google Shape;424;p12" descr="Statistical Analysis Logo">
            <a:extLst>
              <a:ext uri="{FF2B5EF4-FFF2-40B4-BE49-F238E27FC236}">
                <a16:creationId xmlns:a16="http://schemas.microsoft.com/office/drawing/2014/main" id="{73D46458-6BB8-63D3-6D3C-FE775990A1E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39288" y="2596783"/>
            <a:ext cx="635153" cy="5920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26" name="Google Shape;425;p12" descr="Machine Learning Archives - Sonrai Analytics">
            <a:extLst>
              <a:ext uri="{FF2B5EF4-FFF2-40B4-BE49-F238E27FC236}">
                <a16:creationId xmlns:a16="http://schemas.microsoft.com/office/drawing/2014/main" id="{E1A058DA-07B7-5B09-D9D2-57E1942B8A0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39288" y="3311559"/>
            <a:ext cx="727193" cy="56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25;p12" descr="Machine Learning Archives - Sonrai Analytics">
            <a:extLst>
              <a:ext uri="{FF2B5EF4-FFF2-40B4-BE49-F238E27FC236}">
                <a16:creationId xmlns:a16="http://schemas.microsoft.com/office/drawing/2014/main" id="{37DA18C3-74BA-D4DD-8752-5F13E188179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77111" y="2524332"/>
            <a:ext cx="727193" cy="56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423;p12" descr="Analysis, prediction, regression, stat, trend icon - Download on Iconfinder">
            <a:extLst>
              <a:ext uri="{FF2B5EF4-FFF2-40B4-BE49-F238E27FC236}">
                <a16:creationId xmlns:a16="http://schemas.microsoft.com/office/drawing/2014/main" id="{552A7D0A-B80F-EF7C-8FFC-0518B2203C2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22323" y="2540750"/>
            <a:ext cx="635153" cy="5920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9525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andara" panose="020E0502030303020204" pitchFamily="34" charset="0"/>
              </a:rPr>
              <a:t>Feature Selection was Needed to Select the Most Important out of 1,105 Potential Features </a:t>
            </a:r>
            <a:endParaRPr sz="2800" dirty="0"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6D112-BBA3-F9D4-E415-A37EF9521106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143D543B-B977-14DB-F140-72E62C2B9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611806"/>
              </p:ext>
            </p:extLst>
          </p:nvPr>
        </p:nvGraphicFramePr>
        <p:xfrm>
          <a:off x="1201783" y="1042219"/>
          <a:ext cx="6740434" cy="4072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0897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"/>
          <p:cNvSpPr/>
          <p:nvPr/>
        </p:nvSpPr>
        <p:spPr>
          <a:xfrm>
            <a:off x="2319488" y="3303976"/>
            <a:ext cx="4583250" cy="1697400"/>
          </a:xfrm>
          <a:prstGeom prst="rect">
            <a:avLst/>
          </a:prstGeom>
          <a:noFill/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</a:endParaRPr>
          </a:p>
        </p:txBody>
      </p:sp>
      <p:sp>
        <p:nvSpPr>
          <p:cNvPr id="448" name="Google Shape;448;p13"/>
          <p:cNvSpPr/>
          <p:nvPr/>
        </p:nvSpPr>
        <p:spPr>
          <a:xfrm>
            <a:off x="2304607" y="1364729"/>
            <a:ext cx="4583270" cy="1850198"/>
          </a:xfrm>
          <a:prstGeom prst="rect">
            <a:avLst/>
          </a:prstGeom>
          <a:noFill/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</a:endParaRPr>
          </a:p>
        </p:txBody>
      </p:sp>
      <p:sp>
        <p:nvSpPr>
          <p:cNvPr id="449" name="Google Shape;449;p13"/>
          <p:cNvSpPr/>
          <p:nvPr/>
        </p:nvSpPr>
        <p:spPr>
          <a:xfrm>
            <a:off x="486219" y="2779367"/>
            <a:ext cx="1152203" cy="1021900"/>
          </a:xfrm>
          <a:prstGeom prst="can">
            <a:avLst>
              <a:gd name="adj" fmla="val 25000"/>
            </a:avLst>
          </a:prstGeom>
          <a:solidFill>
            <a:srgbClr val="F2F2F2"/>
          </a:solidFill>
          <a:ln w="25400" cap="flat" cmpd="sng">
            <a:solidFill>
              <a:srgbClr val="632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200"/>
            </a:pPr>
            <a:endParaRPr sz="900">
              <a:solidFill>
                <a:schemeClr val="dk1"/>
              </a:solidFill>
            </a:endParaRPr>
          </a:p>
        </p:txBody>
      </p:sp>
      <p:sp>
        <p:nvSpPr>
          <p:cNvPr id="450" name="Google Shape;450;p13"/>
          <p:cNvSpPr txBox="1"/>
          <p:nvPr/>
        </p:nvSpPr>
        <p:spPr>
          <a:xfrm>
            <a:off x="609536" y="3057857"/>
            <a:ext cx="861075" cy="68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4" rIns="0" bIns="0" anchor="t" anchorCtr="0">
            <a:spAutoFit/>
          </a:bodyPr>
          <a:lstStyle/>
          <a:p>
            <a:pPr algn="ctr">
              <a:buSzPts val="2133"/>
            </a:pPr>
            <a:r>
              <a:rPr lang="en-US" sz="1600" b="1">
                <a:solidFill>
                  <a:srgbClr val="14285A"/>
                </a:solidFill>
              </a:rPr>
              <a:t>Data</a:t>
            </a:r>
            <a:endParaRPr sz="1600">
              <a:solidFill>
                <a:srgbClr val="14285A"/>
              </a:solidFill>
            </a:endParaRPr>
          </a:p>
          <a:p>
            <a:pPr algn="ctr">
              <a:spcBef>
                <a:spcPts val="5"/>
              </a:spcBef>
              <a:buSzPts val="1867"/>
            </a:pPr>
            <a:r>
              <a:rPr lang="en-US" b="1">
                <a:solidFill>
                  <a:srgbClr val="394353"/>
                </a:solidFill>
              </a:rPr>
              <a:t>30% Test</a:t>
            </a:r>
            <a:endParaRPr>
              <a:solidFill>
                <a:schemeClr val="dk1"/>
              </a:solidFill>
            </a:endParaRPr>
          </a:p>
          <a:p>
            <a:pPr algn="ctr">
              <a:buSzPts val="1867"/>
            </a:pPr>
            <a:r>
              <a:rPr lang="en-US" b="1">
                <a:solidFill>
                  <a:srgbClr val="394353"/>
                </a:solidFill>
              </a:rPr>
              <a:t>70% Train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2" name="Google Shape;452;p13"/>
          <p:cNvSpPr txBox="1"/>
          <p:nvPr/>
        </p:nvSpPr>
        <p:spPr>
          <a:xfrm>
            <a:off x="2995711" y="2030633"/>
            <a:ext cx="1475325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50"/>
              <a:t>Random Forest</a:t>
            </a:r>
            <a:endParaRPr sz="825"/>
          </a:p>
          <a:p>
            <a:r>
              <a:rPr lang="en-US" sz="1050"/>
              <a:t>XG Boost</a:t>
            </a:r>
            <a:endParaRPr sz="825"/>
          </a:p>
          <a:p>
            <a:r>
              <a:rPr lang="en-US" sz="1050"/>
              <a:t>AdaBoost</a:t>
            </a:r>
            <a:endParaRPr sz="1050"/>
          </a:p>
          <a:p>
            <a:pPr>
              <a:buSzPts val="1800"/>
            </a:pPr>
            <a:endParaRPr sz="1050">
              <a:solidFill>
                <a:schemeClr val="dk1"/>
              </a:solidFill>
            </a:endParaRPr>
          </a:p>
        </p:txBody>
      </p:sp>
      <p:sp>
        <p:nvSpPr>
          <p:cNvPr id="453" name="Google Shape;453;p13"/>
          <p:cNvSpPr/>
          <p:nvPr/>
        </p:nvSpPr>
        <p:spPr>
          <a:xfrm>
            <a:off x="155647" y="2303684"/>
            <a:ext cx="685800" cy="30480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B16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algn="ctr">
              <a:buSzPts val="1400"/>
            </a:pPr>
            <a:r>
              <a:rPr lang="en-US" sz="1050" dirty="0">
                <a:solidFill>
                  <a:schemeClr val="lt1"/>
                </a:solidFill>
              </a:rPr>
              <a:t>Train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454" name="Google Shape;454;p13"/>
          <p:cNvSpPr/>
          <p:nvPr/>
        </p:nvSpPr>
        <p:spPr>
          <a:xfrm>
            <a:off x="1316974" y="2303684"/>
            <a:ext cx="420545" cy="304800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632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600"/>
            </a:pPr>
            <a:r>
              <a:rPr lang="en-US" sz="1050" dirty="0">
                <a:solidFill>
                  <a:schemeClr val="lt1"/>
                </a:solidFill>
              </a:rPr>
              <a:t>Test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455" name="Google Shape;455;p13"/>
          <p:cNvSpPr/>
          <p:nvPr/>
        </p:nvSpPr>
        <p:spPr>
          <a:xfrm>
            <a:off x="841447" y="2303684"/>
            <a:ext cx="383382" cy="304800"/>
          </a:xfrm>
          <a:prstGeom prst="rect">
            <a:avLst/>
          </a:prstGeom>
          <a:solidFill>
            <a:srgbClr val="0070C0"/>
          </a:solidFill>
          <a:ln w="25400" cap="flat" cmpd="sng">
            <a:solidFill>
              <a:srgbClr val="2C45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algn="ctr">
              <a:buSzPts val="1400"/>
            </a:pPr>
            <a:r>
              <a:rPr lang="en-US" sz="1050" dirty="0">
                <a:solidFill>
                  <a:schemeClr val="lt1"/>
                </a:solidFill>
              </a:rPr>
              <a:t>Valid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456" name="Google Shape;456;p13"/>
          <p:cNvSpPr txBox="1"/>
          <p:nvPr/>
        </p:nvSpPr>
        <p:spPr>
          <a:xfrm>
            <a:off x="4463063" y="1706350"/>
            <a:ext cx="2494800" cy="28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456" rIns="0" bIns="0" anchor="t" anchorCtr="0">
            <a:spAutoFit/>
          </a:bodyPr>
          <a:lstStyle/>
          <a:p>
            <a:pPr marL="180335" algn="ctr">
              <a:buSzPts val="2133"/>
            </a:pPr>
            <a:r>
              <a:rPr lang="en-US" sz="1350">
                <a:solidFill>
                  <a:srgbClr val="667E84"/>
                </a:solidFill>
              </a:rPr>
              <a:t>CV &amp; Randomized search</a:t>
            </a:r>
            <a:endParaRPr sz="1350">
              <a:solidFill>
                <a:srgbClr val="667E84"/>
              </a:solidFill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242887" y="852731"/>
            <a:ext cx="1604963" cy="429678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2100" b="1">
                <a:solidFill>
                  <a:srgbClr val="14285A"/>
                </a:solidFill>
              </a:rPr>
              <a:t>Data Split</a:t>
            </a:r>
            <a:endParaRPr sz="1050"/>
          </a:p>
        </p:txBody>
      </p:sp>
      <p:sp>
        <p:nvSpPr>
          <p:cNvPr id="460" name="Google Shape;460;p13"/>
          <p:cNvSpPr txBox="1"/>
          <p:nvPr/>
        </p:nvSpPr>
        <p:spPr>
          <a:xfrm>
            <a:off x="3448030" y="2866977"/>
            <a:ext cx="263587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 sz="1350" dirty="0">
                <a:solidFill>
                  <a:srgbClr val="525252"/>
                </a:solidFill>
              </a:rPr>
              <a:t>Best Model &amp; Hyperparameters</a:t>
            </a:r>
            <a:endParaRPr sz="1350" dirty="0">
              <a:solidFill>
                <a:srgbClr val="525252"/>
              </a:solidFill>
            </a:endParaRPr>
          </a:p>
        </p:txBody>
      </p:sp>
      <p:sp>
        <p:nvSpPr>
          <p:cNvPr id="461" name="Google Shape;461;p13"/>
          <p:cNvSpPr/>
          <p:nvPr/>
        </p:nvSpPr>
        <p:spPr>
          <a:xfrm>
            <a:off x="2410195" y="846007"/>
            <a:ext cx="4387980" cy="429678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2100" b="1">
                <a:solidFill>
                  <a:srgbClr val="14285A"/>
                </a:solidFill>
              </a:rPr>
              <a:t>Model selection</a:t>
            </a:r>
            <a:endParaRPr sz="1050"/>
          </a:p>
        </p:txBody>
      </p:sp>
      <p:sp>
        <p:nvSpPr>
          <p:cNvPr id="462" name="Google Shape;462;p13"/>
          <p:cNvSpPr/>
          <p:nvPr/>
        </p:nvSpPr>
        <p:spPr>
          <a:xfrm>
            <a:off x="7734912" y="2995537"/>
            <a:ext cx="592650" cy="42967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632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600"/>
            </a:pPr>
            <a:r>
              <a:rPr lang="en-US" sz="1050" dirty="0">
                <a:solidFill>
                  <a:schemeClr val="lt1"/>
                </a:solidFill>
              </a:rPr>
              <a:t>Test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464" name="Google Shape;464;p13"/>
          <p:cNvSpPr/>
          <p:nvPr/>
        </p:nvSpPr>
        <p:spPr>
          <a:xfrm>
            <a:off x="4588483" y="2518392"/>
            <a:ext cx="321975" cy="216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chemeClr val="lt1"/>
              </a:solidFill>
            </a:endParaRPr>
          </a:p>
        </p:txBody>
      </p:sp>
      <p:sp>
        <p:nvSpPr>
          <p:cNvPr id="466" name="Google Shape;466;p13"/>
          <p:cNvSpPr/>
          <p:nvPr/>
        </p:nvSpPr>
        <p:spPr>
          <a:xfrm>
            <a:off x="7254866" y="851213"/>
            <a:ext cx="1717175" cy="429678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2100" b="1">
                <a:solidFill>
                  <a:srgbClr val="14285A"/>
                </a:solidFill>
              </a:rPr>
              <a:t>Validation</a:t>
            </a:r>
            <a:endParaRPr sz="1050"/>
          </a:p>
        </p:txBody>
      </p:sp>
      <p:pic>
        <p:nvPicPr>
          <p:cNvPr id="467" name="Google Shape;467;p13"/>
          <p:cNvPicPr preferRelativeResize="0"/>
          <p:nvPr/>
        </p:nvPicPr>
        <p:blipFill rotWithShape="1">
          <a:blip r:embed="rId3">
            <a:alphaModFix/>
          </a:blip>
          <a:srcRect l="30473"/>
          <a:stretch/>
        </p:blipFill>
        <p:spPr>
          <a:xfrm>
            <a:off x="5391730" y="2046721"/>
            <a:ext cx="804303" cy="62587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3"/>
          <p:cNvSpPr txBox="1"/>
          <p:nvPr/>
        </p:nvSpPr>
        <p:spPr>
          <a:xfrm>
            <a:off x="2529418" y="3686186"/>
            <a:ext cx="1711180" cy="49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456" rIns="0" bIns="0" anchor="t" anchorCtr="0">
            <a:spAutoFit/>
          </a:bodyPr>
          <a:lstStyle/>
          <a:p>
            <a:pPr marL="180335" algn="ctr">
              <a:buSzPts val="2133"/>
            </a:pPr>
            <a:r>
              <a:rPr lang="en-US" sz="1350" dirty="0">
                <a:solidFill>
                  <a:srgbClr val="667E84"/>
                </a:solidFill>
              </a:rPr>
              <a:t>Gamma distribution + Log link</a:t>
            </a:r>
            <a:endParaRPr sz="1350" dirty="0">
              <a:solidFill>
                <a:srgbClr val="667E84"/>
              </a:solidFill>
            </a:endParaRPr>
          </a:p>
        </p:txBody>
      </p:sp>
      <p:sp>
        <p:nvSpPr>
          <p:cNvPr id="470" name="Google Shape;470;p13"/>
          <p:cNvSpPr txBox="1"/>
          <p:nvPr/>
        </p:nvSpPr>
        <p:spPr>
          <a:xfrm>
            <a:off x="4826543" y="3668514"/>
            <a:ext cx="1816034" cy="49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456" rIns="0" bIns="0" anchor="t" anchorCtr="0">
            <a:spAutoFit/>
          </a:bodyPr>
          <a:lstStyle/>
          <a:p>
            <a:pPr marL="180335" algn="ctr">
              <a:buSzPts val="2133"/>
            </a:pPr>
            <a:r>
              <a:rPr lang="en-US" sz="1350" dirty="0">
                <a:solidFill>
                  <a:srgbClr val="667E84"/>
                </a:solidFill>
              </a:rPr>
              <a:t>Forward feature selection</a:t>
            </a:r>
            <a:endParaRPr sz="1350" dirty="0">
              <a:solidFill>
                <a:srgbClr val="667E84"/>
              </a:solidFill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3377083" y="4633577"/>
            <a:ext cx="306675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 sz="1200" dirty="0">
                <a:solidFill>
                  <a:srgbClr val="525252"/>
                </a:solidFill>
              </a:rPr>
              <a:t>Step AIC: best fitting (Lowest AIC) features</a:t>
            </a:r>
            <a:endParaRPr sz="1200" dirty="0">
              <a:solidFill>
                <a:srgbClr val="525252"/>
              </a:solidFill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4582323" y="4289901"/>
            <a:ext cx="321975" cy="216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chemeClr val="lt1"/>
              </a:solidFill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2867251" y="4608081"/>
            <a:ext cx="435150" cy="304875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B16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algn="ctr">
              <a:buSzPts val="1400"/>
            </a:pPr>
            <a:r>
              <a:rPr lang="en-US" sz="1050" dirty="0">
                <a:solidFill>
                  <a:schemeClr val="lt1"/>
                </a:solidFill>
              </a:rPr>
              <a:t>Train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476" name="Google Shape;476;p13"/>
          <p:cNvSpPr txBox="1"/>
          <p:nvPr/>
        </p:nvSpPr>
        <p:spPr>
          <a:xfrm>
            <a:off x="3630852" y="3359444"/>
            <a:ext cx="197617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800" b="1" dirty="0">
                <a:solidFill>
                  <a:srgbClr val="14285A"/>
                </a:solidFill>
              </a:rPr>
              <a:t>GLM</a:t>
            </a:r>
            <a:endParaRPr sz="1800" b="1" dirty="0">
              <a:solidFill>
                <a:srgbClr val="14285A"/>
              </a:solidFill>
            </a:endParaRPr>
          </a:p>
        </p:txBody>
      </p:sp>
      <p:sp>
        <p:nvSpPr>
          <p:cNvPr id="477" name="Google Shape;477;p13"/>
          <p:cNvSpPr txBox="1"/>
          <p:nvPr/>
        </p:nvSpPr>
        <p:spPr>
          <a:xfrm>
            <a:off x="3187032" y="1388851"/>
            <a:ext cx="306675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800" b="1" dirty="0">
                <a:solidFill>
                  <a:srgbClr val="14285A"/>
                </a:solidFill>
              </a:rPr>
              <a:t>Machine Learning Models</a:t>
            </a:r>
            <a:endParaRPr sz="1800" b="1" dirty="0">
              <a:solidFill>
                <a:srgbClr val="14285A"/>
              </a:solidFill>
            </a:endParaRPr>
          </a:p>
        </p:txBody>
      </p:sp>
      <p:cxnSp>
        <p:nvCxnSpPr>
          <p:cNvPr id="478" name="Google Shape;478;p13"/>
          <p:cNvCxnSpPr>
            <a:stCxn id="449" idx="4"/>
            <a:endCxn id="448" idx="1"/>
          </p:cNvCxnSpPr>
          <p:nvPr/>
        </p:nvCxnSpPr>
        <p:spPr>
          <a:xfrm flipV="1">
            <a:off x="1638422" y="2289828"/>
            <a:ext cx="666185" cy="1000489"/>
          </a:xfrm>
          <a:prstGeom prst="straightConnector1">
            <a:avLst/>
          </a:prstGeom>
          <a:noFill/>
          <a:ln w="57150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13"/>
          <p:cNvCxnSpPr>
            <a:stCxn id="449" idx="4"/>
            <a:endCxn id="447" idx="1"/>
          </p:cNvCxnSpPr>
          <p:nvPr/>
        </p:nvCxnSpPr>
        <p:spPr>
          <a:xfrm>
            <a:off x="1638422" y="3290317"/>
            <a:ext cx="681066" cy="862359"/>
          </a:xfrm>
          <a:prstGeom prst="straightConnector1">
            <a:avLst/>
          </a:prstGeom>
          <a:noFill/>
          <a:ln w="57150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13"/>
          <p:cNvCxnSpPr>
            <a:cxnSpLocks/>
            <a:stCxn id="448" idx="3"/>
          </p:cNvCxnSpPr>
          <p:nvPr/>
        </p:nvCxnSpPr>
        <p:spPr>
          <a:xfrm>
            <a:off x="6887877" y="2289828"/>
            <a:ext cx="782923" cy="768029"/>
          </a:xfrm>
          <a:prstGeom prst="straightConnector1">
            <a:avLst/>
          </a:prstGeom>
          <a:noFill/>
          <a:ln w="57150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1" name="Google Shape;481;p13"/>
          <p:cNvCxnSpPr>
            <a:cxnSpLocks/>
            <a:stCxn id="447" idx="3"/>
          </p:cNvCxnSpPr>
          <p:nvPr/>
        </p:nvCxnSpPr>
        <p:spPr>
          <a:xfrm flipV="1">
            <a:off x="6902738" y="3355373"/>
            <a:ext cx="756683" cy="797303"/>
          </a:xfrm>
          <a:prstGeom prst="straightConnector1">
            <a:avLst/>
          </a:prstGeom>
          <a:noFill/>
          <a:ln w="57150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3" name="Google Shape;483;p13"/>
          <p:cNvSpPr txBox="1"/>
          <p:nvPr/>
        </p:nvSpPr>
        <p:spPr>
          <a:xfrm>
            <a:off x="2171473" y="1719645"/>
            <a:ext cx="2494800" cy="28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456" rIns="0" bIns="0" anchor="t" anchorCtr="0">
            <a:spAutoFit/>
          </a:bodyPr>
          <a:lstStyle/>
          <a:p>
            <a:pPr marL="180335" algn="ctr">
              <a:buSzPts val="2133"/>
            </a:pPr>
            <a:r>
              <a:rPr lang="en-US" sz="1350">
                <a:solidFill>
                  <a:srgbClr val="667E84"/>
                </a:solidFill>
              </a:rPr>
              <a:t>Tree based models</a:t>
            </a:r>
            <a:endParaRPr sz="1350">
              <a:solidFill>
                <a:srgbClr val="667E84"/>
              </a:solidFill>
            </a:endParaRPr>
          </a:p>
        </p:txBody>
      </p:sp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E11F2548-4196-9484-434C-AD84FD701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  <a:latin typeface="Candara" panose="020E0502030303020204" pitchFamily="34" charset="0"/>
              </a:rPr>
              <a:t>Machine Learning &amp; Generalized Linear Model  Workflow</a:t>
            </a:r>
            <a:endParaRPr sz="28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A395-4C8F-CC6C-610F-99BFA0EE1A11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4"/>
          <p:cNvSpPr/>
          <p:nvPr/>
        </p:nvSpPr>
        <p:spPr>
          <a:xfrm>
            <a:off x="352795" y="1715819"/>
            <a:ext cx="3738193" cy="47758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2100" b="1">
                <a:solidFill>
                  <a:srgbClr val="14285A"/>
                </a:solidFill>
              </a:rPr>
              <a:t>Model Accuracy</a:t>
            </a:r>
            <a:endParaRPr sz="1050"/>
          </a:p>
        </p:txBody>
      </p:sp>
      <p:sp>
        <p:nvSpPr>
          <p:cNvPr id="496" name="Google Shape;496;p14"/>
          <p:cNvSpPr/>
          <p:nvPr/>
        </p:nvSpPr>
        <p:spPr>
          <a:xfrm>
            <a:off x="5179498" y="1359642"/>
            <a:ext cx="2413440" cy="505605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 dirty="0">
                <a:solidFill>
                  <a:srgbClr val="14285A"/>
                </a:solidFill>
              </a:rPr>
              <a:t>Top 10 Important Features</a:t>
            </a:r>
            <a:endParaRPr sz="1600" dirty="0"/>
          </a:p>
        </p:txBody>
      </p:sp>
      <p:sp>
        <p:nvSpPr>
          <p:cNvPr id="497" name="Google Shape;497;p14"/>
          <p:cNvSpPr/>
          <p:nvPr/>
        </p:nvSpPr>
        <p:spPr>
          <a:xfrm>
            <a:off x="7695488" y="1347004"/>
            <a:ext cx="1331733" cy="518243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 dirty="0">
                <a:solidFill>
                  <a:srgbClr val="14285A"/>
                </a:solidFill>
              </a:rPr>
              <a:t>Unit impact* on MSRP</a:t>
            </a:r>
            <a:endParaRPr sz="1600" dirty="0"/>
          </a:p>
        </p:txBody>
      </p:sp>
      <p:graphicFrame>
        <p:nvGraphicFramePr>
          <p:cNvPr id="500" name="Google Shape;500;p14"/>
          <p:cNvGraphicFramePr/>
          <p:nvPr>
            <p:extLst>
              <p:ext uri="{D42A27DB-BD31-4B8C-83A1-F6EECF244321}">
                <p14:modId xmlns:p14="http://schemas.microsoft.com/office/powerpoint/2010/main" val="1409821548"/>
              </p:ext>
            </p:extLst>
          </p:nvPr>
        </p:nvGraphicFramePr>
        <p:xfrm>
          <a:off x="5183131" y="2019473"/>
          <a:ext cx="3608073" cy="2205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7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Manual Air conditioning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0.96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Ventilation Controls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0.99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LED High beam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Pedestrian / cyclist avoidance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 Passenger seat heated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1.03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 Stop system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Plastic Steering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0.97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Overtaking sensor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Subwoofer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1.04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Navigational systems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48493AB-983D-65C9-BAC8-A82E380AF2D5}"/>
              </a:ext>
            </a:extLst>
          </p:cNvPr>
          <p:cNvGrpSpPr/>
          <p:nvPr/>
        </p:nvGrpSpPr>
        <p:grpSpPr>
          <a:xfrm>
            <a:off x="109932" y="2192664"/>
            <a:ext cx="4223944" cy="1840495"/>
            <a:chOff x="159347" y="3130775"/>
            <a:chExt cx="4223944" cy="1840495"/>
          </a:xfrm>
        </p:grpSpPr>
        <p:pic>
          <p:nvPicPr>
            <p:cNvPr id="492" name="Google Shape;492;p14" descr="Top 5 Open-Source XGBoost Algorithm Projects to Study in 2023 - DEV  Community"/>
            <p:cNvPicPr preferRelativeResize="0"/>
            <p:nvPr/>
          </p:nvPicPr>
          <p:blipFill rotWithShape="1">
            <a:blip r:embed="rId3">
              <a:alphaModFix/>
            </a:blip>
            <a:srcRect l="19193" t="31449" r="19405" b="29218"/>
            <a:stretch/>
          </p:blipFill>
          <p:spPr>
            <a:xfrm>
              <a:off x="1005406" y="3245545"/>
              <a:ext cx="852302" cy="303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4" descr="AdaBoost classification Vector Icons free download in SVG, PNG Format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06988" y="3130775"/>
              <a:ext cx="528638" cy="528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14" descr="Random Forest vs Catboost | MLJAR"/>
            <p:cNvPicPr preferRelativeResize="0"/>
            <p:nvPr/>
          </p:nvPicPr>
          <p:blipFill rotWithShape="1">
            <a:blip r:embed="rId5">
              <a:alphaModFix/>
            </a:blip>
            <a:srcRect t="30372" b="39664"/>
            <a:stretch/>
          </p:blipFill>
          <p:spPr>
            <a:xfrm>
              <a:off x="2648920" y="3322996"/>
              <a:ext cx="889008" cy="144197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499" name="Google Shape;499;p14"/>
            <p:cNvGraphicFramePr/>
            <p:nvPr>
              <p:extLst>
                <p:ext uri="{D42A27DB-BD31-4B8C-83A1-F6EECF244321}">
                  <p14:modId xmlns:p14="http://schemas.microsoft.com/office/powerpoint/2010/main" val="3474502793"/>
                </p:ext>
              </p:extLst>
            </p:nvPr>
          </p:nvGraphicFramePr>
          <p:xfrm>
            <a:off x="159347" y="3590620"/>
            <a:ext cx="4223944" cy="13806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85948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7326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Train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0.93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0.97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-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CV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0.92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0.95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-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Test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0.97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0.86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0.90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0.95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Test RMSE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868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1779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1611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1198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501" name="Google Shape;501;p14"/>
            <p:cNvSpPr txBox="1"/>
            <p:nvPr/>
          </p:nvSpPr>
          <p:spPr>
            <a:xfrm>
              <a:off x="3494261" y="3246252"/>
              <a:ext cx="889007" cy="300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2000"/>
              </a:pPr>
              <a:r>
                <a:rPr lang="en-US" sz="1500" dirty="0">
                  <a:solidFill>
                    <a:schemeClr val="dk2"/>
                  </a:solidFill>
                </a:rPr>
                <a:t>GLM</a:t>
              </a:r>
              <a:endParaRPr sz="1500" dirty="0">
                <a:solidFill>
                  <a:schemeClr val="dk2"/>
                </a:solidFill>
              </a:endParaRPr>
            </a:p>
          </p:txBody>
        </p:sp>
      </p:grpSp>
      <p:sp>
        <p:nvSpPr>
          <p:cNvPr id="4" name="Google Shape;270;p34">
            <a:extLst>
              <a:ext uri="{FF2B5EF4-FFF2-40B4-BE49-F238E27FC236}">
                <a16:creationId xmlns:a16="http://schemas.microsoft.com/office/drawing/2014/main" id="{74F42202-7C1C-74B1-CBBE-AB19B4959A25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Low Price Small Size Cluster: XGBoost had the Lowest Prediction Error and there are Cost Saving Features are the Most Important Factors for MSRP</a:t>
            </a:r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C7D762AC-72E0-447D-5A84-29EF77B0FB07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29F7EC-96BA-C1E3-770F-701EDA625D61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85A1A-6E61-1A58-6B33-0B0A6DFB6B3E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5E83A1CD-ED39-2F7A-AF3F-13541CA4DD6F}"/>
              </a:ext>
            </a:extLst>
          </p:cNvPr>
          <p:cNvSpPr/>
          <p:nvPr/>
        </p:nvSpPr>
        <p:spPr>
          <a:xfrm>
            <a:off x="4639430" y="2297588"/>
            <a:ext cx="234231" cy="196648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A136A84-9168-B6E2-35D1-FDC983DA0452}"/>
              </a:ext>
            </a:extLst>
          </p:cNvPr>
          <p:cNvSpPr txBox="1"/>
          <p:nvPr/>
        </p:nvSpPr>
        <p:spPr>
          <a:xfrm>
            <a:off x="4014436" y="1991663"/>
            <a:ext cx="127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rgbClr val="14285A"/>
                </a:solidFill>
              </a:rPr>
              <a:t>Important</a:t>
            </a:r>
            <a:endParaRPr lang="ja-JP" altLang="en-US" sz="12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A5F3DD-5161-8A45-E1C4-1C444F22AB0B}"/>
              </a:ext>
            </a:extLst>
          </p:cNvPr>
          <p:cNvSpPr txBox="1"/>
          <p:nvPr/>
        </p:nvSpPr>
        <p:spPr>
          <a:xfrm>
            <a:off x="5179498" y="4317413"/>
            <a:ext cx="3761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rgbClr val="14285A"/>
                </a:solidFill>
              </a:rPr>
              <a:t>*Unit Impact example: </a:t>
            </a:r>
          </a:p>
          <a:p>
            <a:pPr algn="ctr"/>
            <a:r>
              <a:rPr lang="en-US" altLang="ja-JP" sz="1200" dirty="0"/>
              <a:t>Manual Air conditioning is included </a:t>
            </a:r>
            <a:r>
              <a:rPr lang="en-US" altLang="ja-JP" sz="1200" dirty="0">
                <a:sym typeface="Wingdings" pitchFamily="2" charset="2"/>
              </a:rPr>
              <a:t> MSRP x 0.96</a:t>
            </a:r>
            <a:endParaRPr lang="ja-JP" alt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525069-BC07-A886-DD4D-1AC20E7A33C8}"/>
              </a:ext>
            </a:extLst>
          </p:cNvPr>
          <p:cNvGrpSpPr/>
          <p:nvPr/>
        </p:nvGrpSpPr>
        <p:grpSpPr>
          <a:xfrm>
            <a:off x="158344" y="2122975"/>
            <a:ext cx="4223944" cy="1840495"/>
            <a:chOff x="159347" y="3130775"/>
            <a:chExt cx="4223944" cy="1840495"/>
          </a:xfrm>
        </p:grpSpPr>
        <p:pic>
          <p:nvPicPr>
            <p:cNvPr id="529" name="Google Shape;529;g25de6bf7928_0_38" descr="Top 5 Open-Source XGBoost Algorithm Projects to Study in 2023 - DEV  Community"/>
            <p:cNvPicPr preferRelativeResize="0"/>
            <p:nvPr/>
          </p:nvPicPr>
          <p:blipFill rotWithShape="1">
            <a:blip r:embed="rId3">
              <a:alphaModFix/>
            </a:blip>
            <a:srcRect l="19194" t="31450" r="19403" b="29216"/>
            <a:stretch/>
          </p:blipFill>
          <p:spPr>
            <a:xfrm>
              <a:off x="1005406" y="3245545"/>
              <a:ext cx="852302" cy="303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g25de6bf7928_0_38" descr="AdaBoost classification Vector Icons free download in SVG, PNG Format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06988" y="3130775"/>
              <a:ext cx="528638" cy="528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g25de6bf7928_0_38" descr="Random Forest vs Catboost | MLJAR"/>
            <p:cNvPicPr preferRelativeResize="0"/>
            <p:nvPr/>
          </p:nvPicPr>
          <p:blipFill rotWithShape="1">
            <a:blip r:embed="rId5">
              <a:alphaModFix/>
            </a:blip>
            <a:srcRect t="30371" b="39663"/>
            <a:stretch/>
          </p:blipFill>
          <p:spPr>
            <a:xfrm>
              <a:off x="2648920" y="3322996"/>
              <a:ext cx="889009" cy="144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g25de6bf7928_0_38"/>
            <p:cNvSpPr txBox="1"/>
            <p:nvPr/>
          </p:nvSpPr>
          <p:spPr>
            <a:xfrm>
              <a:off x="3494261" y="3246252"/>
              <a:ext cx="888975" cy="300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2000"/>
              </a:pPr>
              <a:r>
                <a:rPr lang="en-US" sz="1500">
                  <a:solidFill>
                    <a:schemeClr val="dk2"/>
                  </a:solidFill>
                </a:rPr>
                <a:t>GLM</a:t>
              </a:r>
              <a:endParaRPr sz="1500">
                <a:solidFill>
                  <a:schemeClr val="dk2"/>
                </a:solidFill>
              </a:endParaRPr>
            </a:p>
          </p:txBody>
        </p:sp>
        <p:graphicFrame>
          <p:nvGraphicFramePr>
            <p:cNvPr id="537" name="Google Shape;537;g25de6bf7928_0_38"/>
            <p:cNvGraphicFramePr/>
            <p:nvPr>
              <p:extLst>
                <p:ext uri="{D42A27DB-BD31-4B8C-83A1-F6EECF244321}">
                  <p14:modId xmlns:p14="http://schemas.microsoft.com/office/powerpoint/2010/main" val="2383104980"/>
                </p:ext>
              </p:extLst>
            </p:nvPr>
          </p:nvGraphicFramePr>
          <p:xfrm>
            <a:off x="159347" y="3590620"/>
            <a:ext cx="4223944" cy="13806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85948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7326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Train R2</a:t>
                        </a:r>
                        <a:endParaRPr sz="1100" b="1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0.94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-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CV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0.93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0.97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-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Test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0.98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0.91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0.95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0.96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Test RMSE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1814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3595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2624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2538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sp>
        <p:nvSpPr>
          <p:cNvPr id="3" name="Google Shape;491;p14">
            <a:extLst>
              <a:ext uri="{FF2B5EF4-FFF2-40B4-BE49-F238E27FC236}">
                <a16:creationId xmlns:a16="http://schemas.microsoft.com/office/drawing/2014/main" id="{895A230C-B3DD-316A-F1ED-6487A6A2CFF1}"/>
              </a:ext>
            </a:extLst>
          </p:cNvPr>
          <p:cNvSpPr/>
          <p:nvPr/>
        </p:nvSpPr>
        <p:spPr>
          <a:xfrm>
            <a:off x="352795" y="1646147"/>
            <a:ext cx="3738193" cy="47758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2100" b="1">
                <a:solidFill>
                  <a:srgbClr val="14285A"/>
                </a:solidFill>
              </a:rPr>
              <a:t>Model Accuracy</a:t>
            </a:r>
            <a:endParaRPr sz="1050"/>
          </a:p>
        </p:txBody>
      </p:sp>
      <p:graphicFrame>
        <p:nvGraphicFramePr>
          <p:cNvPr id="538" name="Google Shape;538;g25de6bf7928_0_38"/>
          <p:cNvGraphicFramePr/>
          <p:nvPr>
            <p:extLst>
              <p:ext uri="{D42A27DB-BD31-4B8C-83A1-F6EECF244321}">
                <p14:modId xmlns:p14="http://schemas.microsoft.com/office/powerpoint/2010/main" val="1270799379"/>
              </p:ext>
            </p:extLst>
          </p:nvPr>
        </p:nvGraphicFramePr>
        <p:xfrm>
          <a:off x="5087003" y="1976711"/>
          <a:ext cx="3844346" cy="2205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90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7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PG side door mirror tilt for reverse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1.04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7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Door mirror auto dimming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</a:t>
                      </a:r>
                      <a:r>
                        <a:rPr lang="en-US" sz="1400" u="none" strike="noStrike" cap="none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PG seat lumbar electric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7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torque Nm(Numerical)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1.001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7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Rain sensor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1.01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7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ventilation controls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31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Previous MY MSRP (Numerical)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1.00001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77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size inch (Numerical)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1.004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7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Plastic Steering</a:t>
                      </a:r>
                      <a:endParaRPr sz="1400" u="none" strike="noStrike" cap="none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0.97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77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Wheel rim diameter inch(Numerical)</a:t>
                      </a:r>
                      <a:endParaRPr sz="1400" u="none" strike="noStrike" cap="none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58D7E4DE-295C-FD5B-9192-EA9CD75B6982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Mid Price Mid Size Cluster: XGBoost had the Lowest Prediction Error and Utility Features are Most Important Factors for MSRP</a:t>
            </a:r>
          </a:p>
        </p:txBody>
      </p:sp>
      <p:sp>
        <p:nvSpPr>
          <p:cNvPr id="12" name="Google Shape;212;p29">
            <a:extLst>
              <a:ext uri="{FF2B5EF4-FFF2-40B4-BE49-F238E27FC236}">
                <a16:creationId xmlns:a16="http://schemas.microsoft.com/office/drawing/2014/main" id="{E73D43AE-F833-8A37-C106-319F43A114F5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D03C9F-9EA8-D9B4-174C-C90549B9A486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82DFB-99AF-144C-BA04-8F12182022CB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0" name="上矢印 9">
            <a:extLst>
              <a:ext uri="{FF2B5EF4-FFF2-40B4-BE49-F238E27FC236}">
                <a16:creationId xmlns:a16="http://schemas.microsoft.com/office/drawing/2014/main" id="{87F8525F-3992-1C2A-EFD3-21187ADC888F}"/>
              </a:ext>
            </a:extLst>
          </p:cNvPr>
          <p:cNvSpPr/>
          <p:nvPr/>
        </p:nvSpPr>
        <p:spPr>
          <a:xfrm>
            <a:off x="4639430" y="2227916"/>
            <a:ext cx="234231" cy="196648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B479663-D20B-A6D7-E26C-36A0FFA1E8AF}"/>
              </a:ext>
            </a:extLst>
          </p:cNvPr>
          <p:cNvSpPr txBox="1"/>
          <p:nvPr/>
        </p:nvSpPr>
        <p:spPr>
          <a:xfrm>
            <a:off x="4014436" y="1921991"/>
            <a:ext cx="127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rgbClr val="14285A"/>
                </a:solidFill>
              </a:rPr>
              <a:t>Important</a:t>
            </a:r>
            <a:endParaRPr lang="ja-JP" altLang="en-US" sz="1200"/>
          </a:p>
        </p:txBody>
      </p:sp>
      <p:sp>
        <p:nvSpPr>
          <p:cNvPr id="15" name="Google Shape;496;p14">
            <a:extLst>
              <a:ext uri="{FF2B5EF4-FFF2-40B4-BE49-F238E27FC236}">
                <a16:creationId xmlns:a16="http://schemas.microsoft.com/office/drawing/2014/main" id="{04D4A9B0-AA37-D6C7-9C5B-2632B90EA3D6}"/>
              </a:ext>
            </a:extLst>
          </p:cNvPr>
          <p:cNvSpPr/>
          <p:nvPr/>
        </p:nvSpPr>
        <p:spPr>
          <a:xfrm>
            <a:off x="5179498" y="1289970"/>
            <a:ext cx="2413440" cy="505605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 dirty="0">
                <a:solidFill>
                  <a:srgbClr val="14285A"/>
                </a:solidFill>
              </a:rPr>
              <a:t>Top10 Important Features</a:t>
            </a:r>
            <a:endParaRPr sz="1600" dirty="0"/>
          </a:p>
        </p:txBody>
      </p:sp>
      <p:sp>
        <p:nvSpPr>
          <p:cNvPr id="16" name="Google Shape;497;p14">
            <a:extLst>
              <a:ext uri="{FF2B5EF4-FFF2-40B4-BE49-F238E27FC236}">
                <a16:creationId xmlns:a16="http://schemas.microsoft.com/office/drawing/2014/main" id="{5C6445DF-5C63-34B5-2762-477F37EDB933}"/>
              </a:ext>
            </a:extLst>
          </p:cNvPr>
          <p:cNvSpPr/>
          <p:nvPr/>
        </p:nvSpPr>
        <p:spPr>
          <a:xfrm>
            <a:off x="7695488" y="1277332"/>
            <a:ext cx="1331733" cy="518243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 dirty="0">
                <a:solidFill>
                  <a:srgbClr val="14285A"/>
                </a:solidFill>
              </a:rPr>
              <a:t>Unit impact* on MSRP</a:t>
            </a:r>
            <a:endParaRPr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BDF5E52-AD3B-FC91-B966-04B4511E7D6D}"/>
                  </a:ext>
                </a:extLst>
              </p:cNvPr>
              <p:cNvSpPr txBox="1"/>
              <p:nvPr/>
            </p:nvSpPr>
            <p:spPr>
              <a:xfrm>
                <a:off x="5306266" y="4299995"/>
                <a:ext cx="3634410" cy="477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b="1" dirty="0">
                    <a:solidFill>
                      <a:srgbClr val="14285A"/>
                    </a:solidFill>
                  </a:rPr>
                  <a:t>*Unit Impact example: </a:t>
                </a:r>
              </a:p>
              <a:p>
                <a:pPr algn="ctr"/>
                <a:r>
                  <a:rPr lang="en-US" altLang="ja-JP" sz="1200" dirty="0">
                    <a:sym typeface="Wingdings" pitchFamily="2" charset="2"/>
                  </a:rPr>
                  <a:t>Max torque +5Nm  MSRP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2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ja-JP" sz="12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(1.001)</m:t>
                        </m:r>
                      </m:e>
                      <m:sup>
                        <m:r>
                          <a:rPr lang="en-US" altLang="ja-JP" sz="12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5</m:t>
                        </m:r>
                      </m:sup>
                    </m:sSup>
                  </m:oMath>
                </a14:m>
                <a:endParaRPr lang="ja-JP" altLang="en-US" sz="1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BDF5E52-AD3B-FC91-B966-04B4511E7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266" y="4299995"/>
                <a:ext cx="3634410" cy="477503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5AD25D-EE45-81B2-EBAE-37A96813AEDC}"/>
              </a:ext>
            </a:extLst>
          </p:cNvPr>
          <p:cNvGrpSpPr/>
          <p:nvPr/>
        </p:nvGrpSpPr>
        <p:grpSpPr>
          <a:xfrm>
            <a:off x="109919" y="2179233"/>
            <a:ext cx="4223944" cy="1840495"/>
            <a:chOff x="159347" y="3130775"/>
            <a:chExt cx="4223944" cy="1840495"/>
          </a:xfrm>
        </p:grpSpPr>
        <p:pic>
          <p:nvPicPr>
            <p:cNvPr id="510" name="Google Shape;510;p15" descr="Top 5 Open-Source XGBoost Algorithm Projects to Study in 2023 - DEV  Community"/>
            <p:cNvPicPr preferRelativeResize="0"/>
            <p:nvPr/>
          </p:nvPicPr>
          <p:blipFill rotWithShape="1">
            <a:blip r:embed="rId3">
              <a:alphaModFix/>
            </a:blip>
            <a:srcRect l="19193" t="31449" r="19405" b="29218"/>
            <a:stretch/>
          </p:blipFill>
          <p:spPr>
            <a:xfrm>
              <a:off x="1005406" y="3245545"/>
              <a:ext cx="852302" cy="303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15" descr="AdaBoost classification Vector Icons free download in SVG, PNG Format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06988" y="3130775"/>
              <a:ext cx="528638" cy="528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5" descr="Random Forest vs Catboost | MLJAR"/>
            <p:cNvPicPr preferRelativeResize="0"/>
            <p:nvPr/>
          </p:nvPicPr>
          <p:blipFill rotWithShape="1">
            <a:blip r:embed="rId5">
              <a:alphaModFix/>
            </a:blip>
            <a:srcRect t="30372" b="39664"/>
            <a:stretch/>
          </p:blipFill>
          <p:spPr>
            <a:xfrm>
              <a:off x="2648920" y="3322996"/>
              <a:ext cx="889008" cy="144197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517" name="Google Shape;517;p15"/>
            <p:cNvGraphicFramePr/>
            <p:nvPr>
              <p:extLst>
                <p:ext uri="{D42A27DB-BD31-4B8C-83A1-F6EECF244321}">
                  <p14:modId xmlns:p14="http://schemas.microsoft.com/office/powerpoint/2010/main" val="2574322400"/>
                </p:ext>
              </p:extLst>
            </p:nvPr>
          </p:nvGraphicFramePr>
          <p:xfrm>
            <a:off x="159347" y="3590620"/>
            <a:ext cx="4223944" cy="13806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85948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7326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Train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0.92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0.97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-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CV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0.91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0.95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-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Test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0.87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0.94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0.98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Test RMSE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805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2680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1874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1355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519" name="Google Shape;519;p15"/>
            <p:cNvSpPr txBox="1"/>
            <p:nvPr/>
          </p:nvSpPr>
          <p:spPr>
            <a:xfrm>
              <a:off x="3494261" y="3246252"/>
              <a:ext cx="889007" cy="300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2000"/>
              </a:pPr>
              <a:r>
                <a:rPr lang="en-US" sz="1500">
                  <a:solidFill>
                    <a:schemeClr val="dk2"/>
                  </a:solidFill>
                </a:rPr>
                <a:t>GLM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sp>
        <p:nvSpPr>
          <p:cNvPr id="3" name="Google Shape;491;p14">
            <a:extLst>
              <a:ext uri="{FF2B5EF4-FFF2-40B4-BE49-F238E27FC236}">
                <a16:creationId xmlns:a16="http://schemas.microsoft.com/office/drawing/2014/main" id="{E6DA691B-6051-4B82-E034-AA6E67743C4C}"/>
              </a:ext>
            </a:extLst>
          </p:cNvPr>
          <p:cNvSpPr/>
          <p:nvPr/>
        </p:nvSpPr>
        <p:spPr>
          <a:xfrm>
            <a:off x="352795" y="1689689"/>
            <a:ext cx="3738193" cy="47758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2100" b="1" dirty="0">
                <a:solidFill>
                  <a:srgbClr val="14285A"/>
                </a:solidFill>
              </a:rPr>
              <a:t>Model Accuracy</a:t>
            </a:r>
            <a:endParaRPr sz="1050" dirty="0"/>
          </a:p>
        </p:txBody>
      </p:sp>
      <p:graphicFrame>
        <p:nvGraphicFramePr>
          <p:cNvPr id="518" name="Google Shape;518;p15"/>
          <p:cNvGraphicFramePr/>
          <p:nvPr>
            <p:extLst>
              <p:ext uri="{D42A27DB-BD31-4B8C-83A1-F6EECF244321}">
                <p14:modId xmlns:p14="http://schemas.microsoft.com/office/powerpoint/2010/main" val="2602588819"/>
              </p:ext>
            </p:extLst>
          </p:nvPr>
        </p:nvGraphicFramePr>
        <p:xfrm>
          <a:off x="5302779" y="2048164"/>
          <a:ext cx="3683124" cy="2205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8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Overtaking sensor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1.03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Subwoofer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1.09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LED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lowbeam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1.06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Compressor turbo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1.09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Crew cab</a:t>
                      </a:r>
                      <a:endParaRPr sz="1400" u="none" strike="noStrike" cap="none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1.07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Driven wheels: Rear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0.90</a:t>
                      </a:r>
                      <a:endParaRPr sz="14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Privacy glass</a:t>
                      </a:r>
                      <a:endParaRPr sz="1400" u="none" strike="noStrike" cap="none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1.04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Regular cab</a:t>
                      </a:r>
                      <a:endParaRPr sz="1400" u="none" strike="noStrike" cap="none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0.93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Plastic steering</a:t>
                      </a:r>
                      <a:endParaRPr sz="1400" u="none" strike="noStrike" cap="none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0.98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4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Glass roof</a:t>
                      </a:r>
                      <a:endParaRPr sz="1400" u="none" strike="noStrike" cap="none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1.07</a:t>
                      </a:r>
                      <a:endParaRPr sz="1400" u="none" strike="noStrike" cap="none" dirty="0"/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700465C1-A487-B657-575A-4195227294C9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Mid Price Large Size Cluster: XGBoost had the lowest prediction error and </a:t>
            </a:r>
            <a:r>
              <a:rPr lang="en-US" sz="24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Driveability</a:t>
            </a:r>
            <a:r>
              <a:rPr lang="en-US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 Features are the Most Important Factors for MSRP  </a:t>
            </a:r>
          </a:p>
        </p:txBody>
      </p:sp>
      <p:sp>
        <p:nvSpPr>
          <p:cNvPr id="9" name="Google Shape;212;p29">
            <a:extLst>
              <a:ext uri="{FF2B5EF4-FFF2-40B4-BE49-F238E27FC236}">
                <a16:creationId xmlns:a16="http://schemas.microsoft.com/office/drawing/2014/main" id="{B43DCBC0-0A85-2BC8-3904-F802CCB8DD20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6464E6-653C-395C-1696-4700DEF2D765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24D6F-6769-E9BB-211F-63112F4B13A0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8" name="Google Shape;496;p14">
            <a:extLst>
              <a:ext uri="{FF2B5EF4-FFF2-40B4-BE49-F238E27FC236}">
                <a16:creationId xmlns:a16="http://schemas.microsoft.com/office/drawing/2014/main" id="{121F1AFD-3554-8F35-6CE5-3B3560688E47}"/>
              </a:ext>
            </a:extLst>
          </p:cNvPr>
          <p:cNvSpPr/>
          <p:nvPr/>
        </p:nvSpPr>
        <p:spPr>
          <a:xfrm>
            <a:off x="5179498" y="1333512"/>
            <a:ext cx="2413440" cy="505605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 dirty="0">
                <a:solidFill>
                  <a:srgbClr val="14285A"/>
                </a:solidFill>
              </a:rPr>
              <a:t>Top10 Important Features</a:t>
            </a:r>
            <a:endParaRPr sz="1600" dirty="0"/>
          </a:p>
        </p:txBody>
      </p:sp>
      <p:sp>
        <p:nvSpPr>
          <p:cNvPr id="12" name="Google Shape;497;p14">
            <a:extLst>
              <a:ext uri="{FF2B5EF4-FFF2-40B4-BE49-F238E27FC236}">
                <a16:creationId xmlns:a16="http://schemas.microsoft.com/office/drawing/2014/main" id="{664C3ADD-7BC8-2D1D-E1F0-A724986779B3}"/>
              </a:ext>
            </a:extLst>
          </p:cNvPr>
          <p:cNvSpPr/>
          <p:nvPr/>
        </p:nvSpPr>
        <p:spPr>
          <a:xfrm>
            <a:off x="7695488" y="1320874"/>
            <a:ext cx="1331733" cy="518243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 dirty="0">
                <a:solidFill>
                  <a:srgbClr val="14285A"/>
                </a:solidFill>
              </a:rPr>
              <a:t>Unit impact* on MSRP</a:t>
            </a:r>
            <a:endParaRPr sz="1600" dirty="0"/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D878ECBD-447B-FC05-C8BE-5B95A215A026}"/>
              </a:ext>
            </a:extLst>
          </p:cNvPr>
          <p:cNvSpPr/>
          <p:nvPr/>
        </p:nvSpPr>
        <p:spPr>
          <a:xfrm>
            <a:off x="4639430" y="2271458"/>
            <a:ext cx="234231" cy="196648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CD189C9-FFC8-53FA-F884-95905E4E06EA}"/>
              </a:ext>
            </a:extLst>
          </p:cNvPr>
          <p:cNvSpPr txBox="1"/>
          <p:nvPr/>
        </p:nvSpPr>
        <p:spPr>
          <a:xfrm>
            <a:off x="4014436" y="1965533"/>
            <a:ext cx="127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rgbClr val="14285A"/>
                </a:solidFill>
              </a:rPr>
              <a:t>Important</a:t>
            </a:r>
            <a:endParaRPr lang="ja-JP" altLang="en-US" sz="1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3A09D-2D98-387A-76D4-11EE317BD98A}"/>
              </a:ext>
            </a:extLst>
          </p:cNvPr>
          <p:cNvSpPr txBox="1"/>
          <p:nvPr/>
        </p:nvSpPr>
        <p:spPr>
          <a:xfrm>
            <a:off x="5306266" y="4308704"/>
            <a:ext cx="3634410" cy="477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rgbClr val="14285A"/>
                </a:solidFill>
              </a:rPr>
              <a:t>*Unit Impact example: </a:t>
            </a:r>
          </a:p>
          <a:p>
            <a:pPr algn="ctr"/>
            <a:r>
              <a:rPr lang="en-US" altLang="ja-JP" sz="1200" dirty="0">
                <a:sym typeface="Wingdings" pitchFamily="2" charset="2"/>
              </a:rPr>
              <a:t>Driven wheels: Rear MSRP x 0.9</a:t>
            </a:r>
            <a:endParaRPr lang="ja-JP" alt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2;p29">
            <a:extLst>
              <a:ext uri="{FF2B5EF4-FFF2-40B4-BE49-F238E27FC236}">
                <a16:creationId xmlns:a16="http://schemas.microsoft.com/office/drawing/2014/main" id="{52976F1A-0DF5-8E1F-1A3D-664B32FDA345}"/>
              </a:ext>
            </a:extLst>
          </p:cNvPr>
          <p:cNvSpPr txBox="1">
            <a:spLocks/>
          </p:cNvSpPr>
          <p:nvPr/>
        </p:nvSpPr>
        <p:spPr>
          <a:xfrm>
            <a:off x="273430" y="427779"/>
            <a:ext cx="4404893" cy="65621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Candara" panose="020E0502030303020204" pitchFamily="34" charset="0"/>
              </a:rPr>
              <a:t>Team Members</a:t>
            </a:r>
            <a:endParaRPr lang="en-US" sz="3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22B4F4C-EA82-EC3D-F0AA-7420FE648BBD}"/>
              </a:ext>
            </a:extLst>
          </p:cNvPr>
          <p:cNvSpPr/>
          <p:nvPr/>
        </p:nvSpPr>
        <p:spPr>
          <a:xfrm>
            <a:off x="273430" y="1146056"/>
            <a:ext cx="4404893" cy="79297"/>
          </a:xfrm>
          <a:custGeom>
            <a:avLst/>
            <a:gdLst/>
            <a:ahLst/>
            <a:cxnLst/>
            <a:rect l="l" t="t" r="r" b="b"/>
            <a:pathLst>
              <a:path w="2475865">
                <a:moveTo>
                  <a:pt x="0" y="0"/>
                </a:moveTo>
                <a:lnTo>
                  <a:pt x="2475599" y="0"/>
                </a:lnTo>
              </a:path>
            </a:pathLst>
          </a:custGeom>
          <a:ln w="38099">
            <a:solidFill>
              <a:srgbClr val="C837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8155B-1585-0CF8-950A-507156F5025D}"/>
              </a:ext>
            </a:extLst>
          </p:cNvPr>
          <p:cNvSpPr txBox="1"/>
          <p:nvPr/>
        </p:nvSpPr>
        <p:spPr>
          <a:xfrm>
            <a:off x="8793126" y="4835722"/>
            <a:ext cx="35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740FF-2084-0C84-A0D3-B18666547FAE}"/>
              </a:ext>
            </a:extLst>
          </p:cNvPr>
          <p:cNvGrpSpPr/>
          <p:nvPr/>
        </p:nvGrpSpPr>
        <p:grpSpPr>
          <a:xfrm>
            <a:off x="4177755" y="1822361"/>
            <a:ext cx="1836772" cy="2033534"/>
            <a:chOff x="379021" y="1552397"/>
            <a:chExt cx="1836772" cy="20335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F581EC-DD00-20AF-7CB8-05936E535745}"/>
                </a:ext>
              </a:extLst>
            </p:cNvPr>
            <p:cNvGrpSpPr/>
            <p:nvPr/>
          </p:nvGrpSpPr>
          <p:grpSpPr>
            <a:xfrm>
              <a:off x="635153" y="1552397"/>
              <a:ext cx="1324507" cy="1553625"/>
              <a:chOff x="1529093" y="3589874"/>
              <a:chExt cx="1324507" cy="1553625"/>
            </a:xfrm>
          </p:grpSpPr>
          <p:sp>
            <p:nvSpPr>
              <p:cNvPr id="15" name="Google Shape;617;p40">
                <a:extLst>
                  <a:ext uri="{FF2B5EF4-FFF2-40B4-BE49-F238E27FC236}">
                    <a16:creationId xmlns:a16="http://schemas.microsoft.com/office/drawing/2014/main" id="{7C71A6B4-17C5-8C86-14DF-CF2F79A21368}"/>
                  </a:ext>
                </a:extLst>
              </p:cNvPr>
              <p:cNvSpPr/>
              <p:nvPr/>
            </p:nvSpPr>
            <p:spPr>
              <a:xfrm>
                <a:off x="1529093" y="3589874"/>
                <a:ext cx="1324507" cy="1553625"/>
              </a:xfrm>
              <a:prstGeom prst="roundRect">
                <a:avLst>
                  <a:gd name="adj" fmla="val 14131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2CA9E16-361C-26A7-D91C-AD096F7EE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26196" y="3801536"/>
                <a:ext cx="1130300" cy="1130300"/>
              </a:xfrm>
              <a:prstGeom prst="round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73782-3BB8-2AE7-F1B3-B63301E8D321}"/>
                </a:ext>
              </a:extLst>
            </p:cNvPr>
            <p:cNvSpPr txBox="1"/>
            <p:nvPr/>
          </p:nvSpPr>
          <p:spPr>
            <a:xfrm>
              <a:off x="379021" y="3247377"/>
              <a:ext cx="18367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Daisuke </a:t>
              </a:r>
              <a:r>
                <a:rPr lang="en-US" sz="1600" b="1" dirty="0" err="1"/>
                <a:t>Yagyu</a:t>
              </a:r>
              <a:endParaRPr lang="en-US" sz="16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33F92C-A06A-9137-777F-1ED853020064}"/>
              </a:ext>
            </a:extLst>
          </p:cNvPr>
          <p:cNvGrpSpPr/>
          <p:nvPr/>
        </p:nvGrpSpPr>
        <p:grpSpPr>
          <a:xfrm>
            <a:off x="88649" y="1848386"/>
            <a:ext cx="1836772" cy="2033535"/>
            <a:chOff x="2431255" y="1552396"/>
            <a:chExt cx="1836772" cy="203353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F0369C1-EDE0-5C7E-F088-CD26578B23A7}"/>
                </a:ext>
              </a:extLst>
            </p:cNvPr>
            <p:cNvGrpSpPr/>
            <p:nvPr/>
          </p:nvGrpSpPr>
          <p:grpSpPr>
            <a:xfrm>
              <a:off x="2705554" y="1552396"/>
              <a:ext cx="1324507" cy="1553625"/>
              <a:chOff x="1222750" y="1132425"/>
              <a:chExt cx="1510500" cy="1773900"/>
            </a:xfrm>
          </p:grpSpPr>
          <p:sp>
            <p:nvSpPr>
              <p:cNvPr id="13" name="Google Shape;617;p40">
                <a:extLst>
                  <a:ext uri="{FF2B5EF4-FFF2-40B4-BE49-F238E27FC236}">
                    <a16:creationId xmlns:a16="http://schemas.microsoft.com/office/drawing/2014/main" id="{0B621828-6F3D-887B-B4B0-3785033AE186}"/>
                  </a:ext>
                </a:extLst>
              </p:cNvPr>
              <p:cNvSpPr/>
              <p:nvPr/>
            </p:nvSpPr>
            <p:spPr>
              <a:xfrm>
                <a:off x="1222750" y="1132425"/>
                <a:ext cx="1510500" cy="1773900"/>
              </a:xfrm>
              <a:prstGeom prst="roundRect">
                <a:avLst>
                  <a:gd name="adj" fmla="val 14131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4" name="Picture 13" descr="A person smiling at the camera&#10;&#10;Description automatically generated with low confidence">
                <a:extLst>
                  <a:ext uri="{FF2B5EF4-FFF2-40B4-BE49-F238E27FC236}">
                    <a16:creationId xmlns:a16="http://schemas.microsoft.com/office/drawing/2014/main" id="{1303D3EB-999C-DF7F-0C41-510F12BFD9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23" t="11922" r="7404"/>
              <a:stretch/>
            </p:blipFill>
            <p:spPr>
              <a:xfrm>
                <a:off x="1393209" y="1213056"/>
                <a:ext cx="1169582" cy="1612637"/>
              </a:xfrm>
              <a:prstGeom prst="round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FC8CF7-506B-2374-08CE-361FC1168146}"/>
                </a:ext>
              </a:extLst>
            </p:cNvPr>
            <p:cNvSpPr txBox="1"/>
            <p:nvPr/>
          </p:nvSpPr>
          <p:spPr>
            <a:xfrm>
              <a:off x="2431255" y="3247377"/>
              <a:ext cx="18367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Roma Chitale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28F9F3-F1D1-5AC7-9EE8-F700CBB18164}"/>
              </a:ext>
            </a:extLst>
          </p:cNvPr>
          <p:cNvGrpSpPr/>
          <p:nvPr/>
        </p:nvGrpSpPr>
        <p:grpSpPr>
          <a:xfrm>
            <a:off x="2077432" y="1848386"/>
            <a:ext cx="1951656" cy="2033535"/>
            <a:chOff x="4834856" y="1822361"/>
            <a:chExt cx="1951656" cy="20335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25EA0F-BCDF-24E0-6346-4F10E4F86EB6}"/>
                </a:ext>
              </a:extLst>
            </p:cNvPr>
            <p:cNvGrpSpPr/>
            <p:nvPr/>
          </p:nvGrpSpPr>
          <p:grpSpPr>
            <a:xfrm>
              <a:off x="5148432" y="1822361"/>
              <a:ext cx="1324507" cy="1553625"/>
              <a:chOff x="5373992" y="427779"/>
              <a:chExt cx="1324507" cy="1553625"/>
            </a:xfrm>
          </p:grpSpPr>
          <p:sp>
            <p:nvSpPr>
              <p:cNvPr id="21" name="Google Shape;617;p40">
                <a:extLst>
                  <a:ext uri="{FF2B5EF4-FFF2-40B4-BE49-F238E27FC236}">
                    <a16:creationId xmlns:a16="http://schemas.microsoft.com/office/drawing/2014/main" id="{BDB42755-5A00-F6A4-7E03-7071147CEBE9}"/>
                  </a:ext>
                </a:extLst>
              </p:cNvPr>
              <p:cNvSpPr/>
              <p:nvPr/>
            </p:nvSpPr>
            <p:spPr>
              <a:xfrm>
                <a:off x="5373992" y="427779"/>
                <a:ext cx="1324507" cy="1553625"/>
              </a:xfrm>
              <a:prstGeom prst="roundRect">
                <a:avLst>
                  <a:gd name="adj" fmla="val 14131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A6803CA-52DC-E9D2-66CA-548E70D30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2" y="619510"/>
                <a:ext cx="1153445" cy="1170161"/>
              </a:xfrm>
              <a:prstGeom prst="round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AA2998-FACF-6CFD-DD4F-E1915AE6A337}"/>
                </a:ext>
              </a:extLst>
            </p:cNvPr>
            <p:cNvSpPr txBox="1"/>
            <p:nvPr/>
          </p:nvSpPr>
          <p:spPr>
            <a:xfrm>
              <a:off x="4834856" y="3517342"/>
              <a:ext cx="19516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Vamshi </a:t>
              </a:r>
              <a:r>
                <a:rPr lang="en-US" sz="1600" b="1" dirty="0" err="1"/>
                <a:t>Gadepally</a:t>
              </a:r>
              <a:endParaRPr lang="en-US" sz="16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A9E48-391B-EB54-4014-859FEDFC6576}"/>
              </a:ext>
            </a:extLst>
          </p:cNvPr>
          <p:cNvGrpSpPr/>
          <p:nvPr/>
        </p:nvGrpSpPr>
        <p:grpSpPr>
          <a:xfrm>
            <a:off x="6654970" y="1822361"/>
            <a:ext cx="2313593" cy="2279758"/>
            <a:chOff x="6440432" y="1822359"/>
            <a:chExt cx="2313593" cy="227975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F807DE-D87A-DA53-3B25-4814019492D5}"/>
                </a:ext>
              </a:extLst>
            </p:cNvPr>
            <p:cNvGrpSpPr/>
            <p:nvPr/>
          </p:nvGrpSpPr>
          <p:grpSpPr>
            <a:xfrm>
              <a:off x="6939232" y="1822359"/>
              <a:ext cx="1324507" cy="1553625"/>
              <a:chOff x="6939232" y="1822359"/>
              <a:chExt cx="1324507" cy="1553625"/>
            </a:xfrm>
          </p:grpSpPr>
          <p:sp>
            <p:nvSpPr>
              <p:cNvPr id="26" name="Google Shape;617;p40">
                <a:extLst>
                  <a:ext uri="{FF2B5EF4-FFF2-40B4-BE49-F238E27FC236}">
                    <a16:creationId xmlns:a16="http://schemas.microsoft.com/office/drawing/2014/main" id="{17D0F573-699B-570D-9C7C-0BCEF4023ACC}"/>
                  </a:ext>
                </a:extLst>
              </p:cNvPr>
              <p:cNvSpPr/>
              <p:nvPr/>
            </p:nvSpPr>
            <p:spPr>
              <a:xfrm>
                <a:off x="6939232" y="1822359"/>
                <a:ext cx="1324507" cy="1553625"/>
              </a:xfrm>
              <a:prstGeom prst="roundRect">
                <a:avLst>
                  <a:gd name="adj" fmla="val 14131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A1054D7A-26D2-ECFA-FA4D-D02F443C39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7305" y="1981826"/>
                <a:ext cx="1179848" cy="1179848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A559C-53B1-0A80-E098-75CA29482A93}"/>
                </a:ext>
              </a:extLst>
            </p:cNvPr>
            <p:cNvSpPr txBox="1"/>
            <p:nvPr/>
          </p:nvSpPr>
          <p:spPr>
            <a:xfrm>
              <a:off x="6440432" y="3517342"/>
              <a:ext cx="2313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Advisor:</a:t>
              </a:r>
            </a:p>
            <a:p>
              <a:pPr algn="ctr"/>
              <a:r>
                <a:rPr lang="en-US" sz="1600" b="1" dirty="0"/>
                <a:t>Anil Chaturvedi, PhD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07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F4DDA8B8-4EB5-AA61-1787-83BE6C874D15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7016D-7A5E-C60A-3F31-E29049736865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EF00-67F5-7279-41D1-E338753C439F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5" name="Google Shape;270;p34">
            <a:extLst>
              <a:ext uri="{FF2B5EF4-FFF2-40B4-BE49-F238E27FC236}">
                <a16:creationId xmlns:a16="http://schemas.microsoft.com/office/drawing/2014/main" id="{CBDFF4B4-8FD9-8D7A-4555-655921F692E8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Prediction Errors Decreased and Model Accuracy Increased When Using the XGBoost Model Across All Three Clusters</a:t>
            </a:r>
          </a:p>
        </p:txBody>
      </p:sp>
      <p:sp>
        <p:nvSpPr>
          <p:cNvPr id="561" name="Google Shape;561;g25de6bf7928_0_234"/>
          <p:cNvSpPr/>
          <p:nvPr/>
        </p:nvSpPr>
        <p:spPr>
          <a:xfrm>
            <a:off x="1981365" y="1322170"/>
            <a:ext cx="2106135" cy="547109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b="1" dirty="0">
                <a:solidFill>
                  <a:srgbClr val="14285A"/>
                </a:solidFill>
                <a:latin typeface="Candara" panose="020E0502030303020204" pitchFamily="34" charset="0"/>
              </a:rPr>
              <a:t>RMSE Using Nissan’s Traditional Approach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562" name="Google Shape;562;g25de6bf7928_0_234"/>
          <p:cNvSpPr/>
          <p:nvPr/>
        </p:nvSpPr>
        <p:spPr>
          <a:xfrm>
            <a:off x="4618203" y="1317493"/>
            <a:ext cx="2106135" cy="554231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b="1" dirty="0">
                <a:solidFill>
                  <a:srgbClr val="14285A"/>
                </a:solidFill>
                <a:latin typeface="Candara" panose="020E0502030303020204" pitchFamily="34" charset="0"/>
              </a:rPr>
              <a:t>RMSE Using XGBoost</a:t>
            </a:r>
            <a:endParaRPr dirty="0">
              <a:latin typeface="Candara" panose="020E0502030303020204" pitchFamily="34" charset="0"/>
            </a:endParaRPr>
          </a:p>
          <a:p>
            <a:pPr algn="ctr">
              <a:buSzPts val="2800"/>
            </a:pPr>
            <a:r>
              <a:rPr lang="en-US" b="1" dirty="0">
                <a:solidFill>
                  <a:srgbClr val="14285A"/>
                </a:solidFill>
                <a:latin typeface="Candara" panose="020E0502030303020204" pitchFamily="34" charset="0"/>
              </a:rPr>
              <a:t>(Proposed Method)</a:t>
            </a:r>
            <a:endParaRPr b="1" dirty="0">
              <a:solidFill>
                <a:srgbClr val="14285A"/>
              </a:solidFill>
              <a:latin typeface="Candara" panose="020E0502030303020204" pitchFamily="34" charset="0"/>
            </a:endParaRPr>
          </a:p>
        </p:txBody>
      </p:sp>
      <p:sp>
        <p:nvSpPr>
          <p:cNvPr id="564" name="Google Shape;564;g25de6bf7928_0_234"/>
          <p:cNvSpPr txBox="1"/>
          <p:nvPr/>
        </p:nvSpPr>
        <p:spPr>
          <a:xfrm>
            <a:off x="4055267" y="1383948"/>
            <a:ext cx="595169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4400"/>
            </a:pPr>
            <a:r>
              <a:rPr lang="en-US" sz="2400" b="1" dirty="0">
                <a:solidFill>
                  <a:srgbClr val="CA1F2D"/>
                </a:solidFill>
              </a:rPr>
              <a:t>vs</a:t>
            </a:r>
            <a:endParaRPr sz="2400" b="1" dirty="0">
              <a:solidFill>
                <a:srgbClr val="CA1F2D"/>
              </a:solidFill>
            </a:endParaRPr>
          </a:p>
        </p:txBody>
      </p:sp>
      <p:sp>
        <p:nvSpPr>
          <p:cNvPr id="566" name="Google Shape;566;g25de6bf7928_0_234"/>
          <p:cNvSpPr/>
          <p:nvPr/>
        </p:nvSpPr>
        <p:spPr>
          <a:xfrm>
            <a:off x="851172" y="3787641"/>
            <a:ext cx="1083232" cy="479549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accent5"/>
              </a:buClr>
              <a:buSzPts val="1200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Mid Price</a:t>
            </a:r>
            <a:endParaRPr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>
              <a:buClr>
                <a:schemeClr val="accent5"/>
              </a:buClr>
              <a:buSzPts val="1200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Large size</a:t>
            </a:r>
            <a:endParaRPr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67" name="Google Shape;567;g25de6bf7928_0_234"/>
          <p:cNvSpPr/>
          <p:nvPr/>
        </p:nvSpPr>
        <p:spPr>
          <a:xfrm>
            <a:off x="851172" y="2948336"/>
            <a:ext cx="1083233" cy="4821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accent5"/>
              </a:buClr>
              <a:buSzPts val="1200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Mid Price</a:t>
            </a:r>
            <a:endParaRPr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>
              <a:buClr>
                <a:schemeClr val="accent5"/>
              </a:buClr>
              <a:buSzPts val="1200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Mid size</a:t>
            </a:r>
            <a:endParaRPr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68" name="Google Shape;568;g25de6bf7928_0_234"/>
          <p:cNvSpPr/>
          <p:nvPr/>
        </p:nvSpPr>
        <p:spPr>
          <a:xfrm>
            <a:off x="851172" y="2083933"/>
            <a:ext cx="1083234" cy="4821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accent5"/>
              </a:buClr>
              <a:buSzPts val="1200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Low price</a:t>
            </a:r>
            <a:endParaRPr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>
              <a:buClr>
                <a:schemeClr val="accent5"/>
              </a:buClr>
              <a:buSzPts val="1200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Small size</a:t>
            </a:r>
            <a:endParaRPr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69" name="Google Shape;569;g25de6bf7928_0_234"/>
          <p:cNvSpPr txBox="1"/>
          <p:nvPr/>
        </p:nvSpPr>
        <p:spPr>
          <a:xfrm>
            <a:off x="2232922" y="3806760"/>
            <a:ext cx="123277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1569</a:t>
            </a:r>
            <a:endParaRPr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70" name="Google Shape;570;g25de6bf7928_0_234"/>
          <p:cNvSpPr txBox="1"/>
          <p:nvPr/>
        </p:nvSpPr>
        <p:spPr>
          <a:xfrm>
            <a:off x="2279727" y="2969365"/>
            <a:ext cx="123277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4883</a:t>
            </a:r>
            <a:endParaRPr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71" name="Google Shape;571;g25de6bf7928_0_234"/>
          <p:cNvSpPr txBox="1"/>
          <p:nvPr/>
        </p:nvSpPr>
        <p:spPr>
          <a:xfrm>
            <a:off x="2280344" y="2121329"/>
            <a:ext cx="123277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1207</a:t>
            </a:r>
            <a:endParaRPr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72" name="Google Shape;572;g25de6bf7928_0_234"/>
          <p:cNvSpPr txBox="1"/>
          <p:nvPr/>
        </p:nvSpPr>
        <p:spPr>
          <a:xfrm>
            <a:off x="5112775" y="2116581"/>
            <a:ext cx="123277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825</a:t>
            </a:r>
            <a:endParaRPr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73" name="Google Shape;573;g25de6bf7928_0_234"/>
          <p:cNvSpPr txBox="1"/>
          <p:nvPr/>
        </p:nvSpPr>
        <p:spPr>
          <a:xfrm>
            <a:off x="5112774" y="2964627"/>
            <a:ext cx="123277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1316</a:t>
            </a:r>
            <a:endParaRPr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74" name="Google Shape;574;g25de6bf7928_0_234"/>
          <p:cNvSpPr txBox="1"/>
          <p:nvPr/>
        </p:nvSpPr>
        <p:spPr>
          <a:xfrm>
            <a:off x="5112774" y="3806760"/>
            <a:ext cx="123277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929</a:t>
            </a:r>
            <a:endParaRPr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79" name="Google Shape;579;g25de6bf7928_0_234"/>
          <p:cNvSpPr txBox="1"/>
          <p:nvPr/>
        </p:nvSpPr>
        <p:spPr>
          <a:xfrm>
            <a:off x="6292469" y="2116581"/>
            <a:ext cx="269745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1800"/>
            </a:pPr>
            <a:r>
              <a:rPr lang="en-US" sz="2000" b="1" dirty="0">
                <a:solidFill>
                  <a:srgbClr val="00B050"/>
                </a:solidFill>
                <a:latin typeface="Candara" panose="020E0502030303020204" pitchFamily="34" charset="0"/>
              </a:rPr>
              <a:t>32% improvement</a:t>
            </a:r>
            <a:endParaRPr sz="2000" b="1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5E2698-40E4-96E7-DAF1-45A28FA5D3B9}"/>
              </a:ext>
            </a:extLst>
          </p:cNvPr>
          <p:cNvCxnSpPr>
            <a:stCxn id="571" idx="3"/>
            <a:endCxn id="572" idx="1"/>
          </p:cNvCxnSpPr>
          <p:nvPr/>
        </p:nvCxnSpPr>
        <p:spPr>
          <a:xfrm flipV="1">
            <a:off x="3513119" y="2305079"/>
            <a:ext cx="1599656" cy="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704144-D42F-C111-F05B-C2B4C0819E17}"/>
              </a:ext>
            </a:extLst>
          </p:cNvPr>
          <p:cNvCxnSpPr>
            <a:stCxn id="570" idx="3"/>
            <a:endCxn id="573" idx="1"/>
          </p:cNvCxnSpPr>
          <p:nvPr/>
        </p:nvCxnSpPr>
        <p:spPr>
          <a:xfrm flipV="1">
            <a:off x="3512502" y="3153125"/>
            <a:ext cx="1600272" cy="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5D37CC-053B-212D-CBBD-4A92D09C793D}"/>
              </a:ext>
            </a:extLst>
          </p:cNvPr>
          <p:cNvCxnSpPr>
            <a:stCxn id="569" idx="3"/>
            <a:endCxn id="574" idx="1"/>
          </p:cNvCxnSpPr>
          <p:nvPr/>
        </p:nvCxnSpPr>
        <p:spPr>
          <a:xfrm>
            <a:off x="3465697" y="3995258"/>
            <a:ext cx="164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579;g25de6bf7928_0_234">
            <a:extLst>
              <a:ext uri="{FF2B5EF4-FFF2-40B4-BE49-F238E27FC236}">
                <a16:creationId xmlns:a16="http://schemas.microsoft.com/office/drawing/2014/main" id="{A16FCE0E-4647-8999-E6C2-87821FD2251B}"/>
              </a:ext>
            </a:extLst>
          </p:cNvPr>
          <p:cNvSpPr txBox="1"/>
          <p:nvPr/>
        </p:nvSpPr>
        <p:spPr>
          <a:xfrm>
            <a:off x="6315675" y="3002743"/>
            <a:ext cx="261032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1800"/>
            </a:pPr>
            <a:r>
              <a:rPr lang="en-US" sz="2000" b="1" dirty="0">
                <a:solidFill>
                  <a:srgbClr val="00B050"/>
                </a:solidFill>
                <a:latin typeface="Candara" panose="020E0502030303020204" pitchFamily="34" charset="0"/>
              </a:rPr>
              <a:t>73% improvement</a:t>
            </a:r>
            <a:endParaRPr sz="2000" b="1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sp>
        <p:nvSpPr>
          <p:cNvPr id="26" name="Google Shape;579;g25de6bf7928_0_234">
            <a:extLst>
              <a:ext uri="{FF2B5EF4-FFF2-40B4-BE49-F238E27FC236}">
                <a16:creationId xmlns:a16="http://schemas.microsoft.com/office/drawing/2014/main" id="{142DCFE6-9081-E5F9-19D6-C3613AD45DE3}"/>
              </a:ext>
            </a:extLst>
          </p:cNvPr>
          <p:cNvSpPr txBox="1"/>
          <p:nvPr/>
        </p:nvSpPr>
        <p:spPr>
          <a:xfrm>
            <a:off x="6369552" y="3799065"/>
            <a:ext cx="2556451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1800"/>
            </a:pPr>
            <a:r>
              <a:rPr lang="en-US" sz="2000" b="1" dirty="0">
                <a:solidFill>
                  <a:srgbClr val="00B050"/>
                </a:solidFill>
                <a:latin typeface="Candara" panose="020E0502030303020204" pitchFamily="34" charset="0"/>
              </a:rPr>
              <a:t>41% improvement</a:t>
            </a:r>
            <a:endParaRPr sz="2000" b="1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630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488225-4AAB-B175-DDAD-E98B0C0EE6A7}"/>
              </a:ext>
            </a:extLst>
          </p:cNvPr>
          <p:cNvSpPr txBox="1"/>
          <p:nvPr/>
        </p:nvSpPr>
        <p:spPr>
          <a:xfrm>
            <a:off x="0" y="1540964"/>
            <a:ext cx="5207000" cy="1754326"/>
          </a:xfrm>
          <a:prstGeom prst="rect">
            <a:avLst/>
          </a:prstGeom>
          <a:solidFill>
            <a:srgbClr val="CA1F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ndara" panose="020E0502030303020204" pitchFamily="34" charset="0"/>
              </a:rPr>
              <a:t>Limitations of Analysis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andara" panose="020E0502030303020204" pitchFamily="34" charset="0"/>
              </a:rPr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A3E50-436C-0522-828D-2891753448AF}"/>
              </a:ext>
            </a:extLst>
          </p:cNvPr>
          <p:cNvSpPr txBox="1"/>
          <p:nvPr/>
        </p:nvSpPr>
        <p:spPr>
          <a:xfrm>
            <a:off x="8746067" y="4835722"/>
            <a:ext cx="397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2060" name="Picture 12" descr="Nissan - News, Reviews, Models &amp; More">
            <a:extLst>
              <a:ext uri="{FF2B5EF4-FFF2-40B4-BE49-F238E27FC236}">
                <a16:creationId xmlns:a16="http://schemas.microsoft.com/office/drawing/2014/main" id="{F9BE113F-BCB5-8D2B-BEEB-653DDBE8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867" y="889545"/>
            <a:ext cx="5434956" cy="3057163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A48E5-EB39-2A98-E43C-A43321B3D6C8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41944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F4DDA8B8-4EB5-AA61-1787-83BE6C874D15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7016D-7A5E-C60A-3F31-E29049736865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EF00-67F5-7279-41D1-E338753C439F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5" name="Google Shape;270;p34">
            <a:extLst>
              <a:ext uri="{FF2B5EF4-FFF2-40B4-BE49-F238E27FC236}">
                <a16:creationId xmlns:a16="http://schemas.microsoft.com/office/drawing/2014/main" id="{CBDFF4B4-8FD9-8D7A-4555-655921F692E8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Limitations and Future Considerations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213E68-EB77-0E22-1C1B-FD6BFACB7AB8}"/>
              </a:ext>
            </a:extLst>
          </p:cNvPr>
          <p:cNvGrpSpPr/>
          <p:nvPr/>
        </p:nvGrpSpPr>
        <p:grpSpPr>
          <a:xfrm>
            <a:off x="707510" y="1189309"/>
            <a:ext cx="2056424" cy="3082593"/>
            <a:chOff x="481076" y="1137055"/>
            <a:chExt cx="2056424" cy="308259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10D6087-DC79-4E76-AC0C-9CD952D14E32}"/>
                </a:ext>
              </a:extLst>
            </p:cNvPr>
            <p:cNvGrpSpPr/>
            <p:nvPr/>
          </p:nvGrpSpPr>
          <p:grpSpPr>
            <a:xfrm>
              <a:off x="727270" y="1137055"/>
              <a:ext cx="1569935" cy="1569936"/>
              <a:chOff x="432776" y="894441"/>
              <a:chExt cx="1569935" cy="1569936"/>
            </a:xfrm>
          </p:grpSpPr>
          <p:pic>
            <p:nvPicPr>
              <p:cNvPr id="10" name="object 4">
                <a:extLst>
                  <a:ext uri="{FF2B5EF4-FFF2-40B4-BE49-F238E27FC236}">
                    <a16:creationId xmlns:a16="http://schemas.microsoft.com/office/drawing/2014/main" id="{6D9DA405-4EE9-7560-150B-1ECEDFF4CD7B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32776" y="894441"/>
                <a:ext cx="1569935" cy="1569936"/>
              </a:xfrm>
              <a:prstGeom prst="rect">
                <a:avLst/>
              </a:prstGeom>
            </p:spPr>
          </p:pic>
          <p:sp>
            <p:nvSpPr>
              <p:cNvPr id="14" name="object 8">
                <a:extLst>
                  <a:ext uri="{FF2B5EF4-FFF2-40B4-BE49-F238E27FC236}">
                    <a16:creationId xmlns:a16="http://schemas.microsoft.com/office/drawing/2014/main" id="{D25E71AD-EB5F-45ED-168F-B0628F3B999D}"/>
                  </a:ext>
                </a:extLst>
              </p:cNvPr>
              <p:cNvSpPr/>
              <p:nvPr/>
            </p:nvSpPr>
            <p:spPr>
              <a:xfrm>
                <a:off x="948275" y="1360464"/>
                <a:ext cx="326673" cy="459563"/>
              </a:xfrm>
              <a:custGeom>
                <a:avLst/>
                <a:gdLst/>
                <a:ahLst/>
                <a:cxnLst/>
                <a:rect l="l" t="t" r="r" b="b"/>
                <a:pathLst>
                  <a:path w="654050" h="920114">
                    <a:moveTo>
                      <a:pt x="80344" y="919845"/>
                    </a:moveTo>
                    <a:lnTo>
                      <a:pt x="56934" y="878156"/>
                    </a:lnTo>
                    <a:lnTo>
                      <a:pt x="37456" y="834787"/>
                    </a:lnTo>
                    <a:lnTo>
                      <a:pt x="21967" y="790016"/>
                    </a:lnTo>
                    <a:lnTo>
                      <a:pt x="10523" y="744124"/>
                    </a:lnTo>
                    <a:lnTo>
                      <a:pt x="3182" y="697391"/>
                    </a:lnTo>
                    <a:lnTo>
                      <a:pt x="0" y="650096"/>
                    </a:lnTo>
                    <a:lnTo>
                      <a:pt x="1033" y="602519"/>
                    </a:lnTo>
                    <a:lnTo>
                      <a:pt x="6338" y="554940"/>
                    </a:lnTo>
                    <a:lnTo>
                      <a:pt x="17120" y="502966"/>
                    </a:lnTo>
                    <a:lnTo>
                      <a:pt x="32754" y="452860"/>
                    </a:lnTo>
                    <a:lnTo>
                      <a:pt x="53076" y="404887"/>
                    </a:lnTo>
                    <a:lnTo>
                      <a:pt x="77924" y="359316"/>
                    </a:lnTo>
                    <a:lnTo>
                      <a:pt x="107133" y="316414"/>
                    </a:lnTo>
                    <a:lnTo>
                      <a:pt x="140542" y="276447"/>
                    </a:lnTo>
                    <a:lnTo>
                      <a:pt x="177986" y="239684"/>
                    </a:lnTo>
                    <a:lnTo>
                      <a:pt x="219302" y="206391"/>
                    </a:lnTo>
                    <a:lnTo>
                      <a:pt x="262500" y="177957"/>
                    </a:lnTo>
                    <a:lnTo>
                      <a:pt x="307711" y="154039"/>
                    </a:lnTo>
                    <a:lnTo>
                      <a:pt x="354655" y="134704"/>
                    </a:lnTo>
                    <a:lnTo>
                      <a:pt x="403049" y="120017"/>
                    </a:lnTo>
                    <a:lnTo>
                      <a:pt x="452610" y="110045"/>
                    </a:lnTo>
                    <a:lnTo>
                      <a:pt x="503058" y="104852"/>
                    </a:lnTo>
                    <a:lnTo>
                      <a:pt x="452398" y="54161"/>
                    </a:lnTo>
                    <a:lnTo>
                      <a:pt x="506526" y="0"/>
                    </a:lnTo>
                    <a:lnTo>
                      <a:pt x="653820" y="147378"/>
                    </a:lnTo>
                    <a:lnTo>
                      <a:pt x="506513" y="294768"/>
                    </a:lnTo>
                    <a:lnTo>
                      <a:pt x="452385" y="240606"/>
                    </a:lnTo>
                    <a:lnTo>
                      <a:pt x="511833" y="181122"/>
                    </a:lnTo>
                    <a:lnTo>
                      <a:pt x="459114" y="186588"/>
                    </a:lnTo>
                    <a:lnTo>
                      <a:pt x="407569" y="198144"/>
                    </a:lnTo>
                    <a:lnTo>
                      <a:pt x="357635" y="215686"/>
                    </a:lnTo>
                    <a:lnTo>
                      <a:pt x="309751" y="239110"/>
                    </a:lnTo>
                    <a:lnTo>
                      <a:pt x="264356" y="268314"/>
                    </a:lnTo>
                    <a:lnTo>
                      <a:pt x="224183" y="301150"/>
                    </a:lnTo>
                    <a:lnTo>
                      <a:pt x="188367" y="337826"/>
                    </a:lnTo>
                    <a:lnTo>
                      <a:pt x="157118" y="378000"/>
                    </a:lnTo>
                    <a:lnTo>
                      <a:pt x="130644" y="421329"/>
                    </a:lnTo>
                    <a:lnTo>
                      <a:pt x="109154" y="467473"/>
                    </a:lnTo>
                    <a:lnTo>
                      <a:pt x="92857" y="516090"/>
                    </a:lnTo>
                    <a:lnTo>
                      <a:pt x="81962" y="566838"/>
                    </a:lnTo>
                    <a:lnTo>
                      <a:pt x="77067" y="613418"/>
                    </a:lnTo>
                    <a:lnTo>
                      <a:pt x="76942" y="659949"/>
                    </a:lnTo>
                    <a:lnTo>
                      <a:pt x="81515" y="706075"/>
                    </a:lnTo>
                    <a:lnTo>
                      <a:pt x="90713" y="751436"/>
                    </a:lnTo>
                    <a:lnTo>
                      <a:pt x="104463" y="795677"/>
                    </a:lnTo>
                    <a:lnTo>
                      <a:pt x="122692" y="838438"/>
                    </a:lnTo>
                    <a:lnTo>
                      <a:pt x="145329" y="879364"/>
                    </a:lnTo>
                    <a:lnTo>
                      <a:pt x="80344" y="919845"/>
                    </a:lnTo>
                    <a:close/>
                  </a:path>
                </a:pathLst>
              </a:custGeom>
              <a:solidFill>
                <a:srgbClr val="12538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9">
                <a:extLst>
                  <a:ext uri="{FF2B5EF4-FFF2-40B4-BE49-F238E27FC236}">
                    <a16:creationId xmlns:a16="http://schemas.microsoft.com/office/drawing/2014/main" id="{AAA093B5-0C34-AED1-4582-B1A83061EF0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6352" y="1831614"/>
                <a:ext cx="70523" cy="68416"/>
              </a:xfrm>
              <a:prstGeom prst="rect">
                <a:avLst/>
              </a:prstGeom>
            </p:spPr>
          </p:pic>
          <p:sp>
            <p:nvSpPr>
              <p:cNvPr id="16" name="object 10">
                <a:extLst>
                  <a:ext uri="{FF2B5EF4-FFF2-40B4-BE49-F238E27FC236}">
                    <a16:creationId xmlns:a16="http://schemas.microsoft.com/office/drawing/2014/main" id="{8310B843-1967-F798-4E3C-31A8D46B92B4}"/>
                  </a:ext>
                </a:extLst>
              </p:cNvPr>
              <p:cNvSpPr/>
              <p:nvPr/>
            </p:nvSpPr>
            <p:spPr>
              <a:xfrm>
                <a:off x="1159878" y="1538484"/>
                <a:ext cx="326673" cy="459563"/>
              </a:xfrm>
              <a:custGeom>
                <a:avLst/>
                <a:gdLst/>
                <a:ahLst/>
                <a:cxnLst/>
                <a:rect l="l" t="t" r="r" b="b"/>
                <a:pathLst>
                  <a:path w="654050" h="920114">
                    <a:moveTo>
                      <a:pt x="147294" y="919845"/>
                    </a:moveTo>
                    <a:lnTo>
                      <a:pt x="0" y="772466"/>
                    </a:lnTo>
                    <a:lnTo>
                      <a:pt x="147304" y="625074"/>
                    </a:lnTo>
                    <a:lnTo>
                      <a:pt x="201432" y="679235"/>
                    </a:lnTo>
                    <a:lnTo>
                      <a:pt x="141986" y="738717"/>
                    </a:lnTo>
                    <a:lnTo>
                      <a:pt x="194704" y="733249"/>
                    </a:lnTo>
                    <a:lnTo>
                      <a:pt x="246250" y="721693"/>
                    </a:lnTo>
                    <a:lnTo>
                      <a:pt x="296184" y="704152"/>
                    </a:lnTo>
                    <a:lnTo>
                      <a:pt x="344067" y="680730"/>
                    </a:lnTo>
                    <a:lnTo>
                      <a:pt x="389461" y="651528"/>
                    </a:lnTo>
                    <a:lnTo>
                      <a:pt x="429634" y="618691"/>
                    </a:lnTo>
                    <a:lnTo>
                      <a:pt x="465450" y="582016"/>
                    </a:lnTo>
                    <a:lnTo>
                      <a:pt x="496699" y="541842"/>
                    </a:lnTo>
                    <a:lnTo>
                      <a:pt x="523173" y="498512"/>
                    </a:lnTo>
                    <a:lnTo>
                      <a:pt x="544663" y="452368"/>
                    </a:lnTo>
                    <a:lnTo>
                      <a:pt x="560960" y="403752"/>
                    </a:lnTo>
                    <a:lnTo>
                      <a:pt x="571855" y="353004"/>
                    </a:lnTo>
                    <a:lnTo>
                      <a:pt x="576751" y="306425"/>
                    </a:lnTo>
                    <a:lnTo>
                      <a:pt x="576876" y="259894"/>
                    </a:lnTo>
                    <a:lnTo>
                      <a:pt x="572303" y="213768"/>
                    </a:lnTo>
                    <a:lnTo>
                      <a:pt x="563105" y="168407"/>
                    </a:lnTo>
                    <a:lnTo>
                      <a:pt x="549355" y="124166"/>
                    </a:lnTo>
                    <a:lnTo>
                      <a:pt x="531125" y="81405"/>
                    </a:lnTo>
                    <a:lnTo>
                      <a:pt x="508488" y="40481"/>
                    </a:lnTo>
                    <a:lnTo>
                      <a:pt x="573473" y="0"/>
                    </a:lnTo>
                    <a:lnTo>
                      <a:pt x="596883" y="41688"/>
                    </a:lnTo>
                    <a:lnTo>
                      <a:pt x="616361" y="85058"/>
                    </a:lnTo>
                    <a:lnTo>
                      <a:pt x="631850" y="129828"/>
                    </a:lnTo>
                    <a:lnTo>
                      <a:pt x="643294" y="175720"/>
                    </a:lnTo>
                    <a:lnTo>
                      <a:pt x="650635" y="222453"/>
                    </a:lnTo>
                    <a:lnTo>
                      <a:pt x="653817" y="269748"/>
                    </a:lnTo>
                    <a:lnTo>
                      <a:pt x="652784" y="317325"/>
                    </a:lnTo>
                    <a:lnTo>
                      <a:pt x="647479" y="364904"/>
                    </a:lnTo>
                    <a:lnTo>
                      <a:pt x="636697" y="416878"/>
                    </a:lnTo>
                    <a:lnTo>
                      <a:pt x="621063" y="466985"/>
                    </a:lnTo>
                    <a:lnTo>
                      <a:pt x="600741" y="514957"/>
                    </a:lnTo>
                    <a:lnTo>
                      <a:pt x="575893" y="560528"/>
                    </a:lnTo>
                    <a:lnTo>
                      <a:pt x="546684" y="603431"/>
                    </a:lnTo>
                    <a:lnTo>
                      <a:pt x="513275" y="643397"/>
                    </a:lnTo>
                    <a:lnTo>
                      <a:pt x="475831" y="680160"/>
                    </a:lnTo>
                    <a:lnTo>
                      <a:pt x="434515" y="713453"/>
                    </a:lnTo>
                    <a:lnTo>
                      <a:pt x="391320" y="741885"/>
                    </a:lnTo>
                    <a:lnTo>
                      <a:pt x="346111" y="765803"/>
                    </a:lnTo>
                    <a:lnTo>
                      <a:pt x="299170" y="785141"/>
                    </a:lnTo>
                    <a:lnTo>
                      <a:pt x="250779" y="799833"/>
                    </a:lnTo>
                    <a:lnTo>
                      <a:pt x="201221" y="809810"/>
                    </a:lnTo>
                    <a:lnTo>
                      <a:pt x="150777" y="815007"/>
                    </a:lnTo>
                    <a:lnTo>
                      <a:pt x="201422" y="865683"/>
                    </a:lnTo>
                    <a:lnTo>
                      <a:pt x="147294" y="919845"/>
                    </a:lnTo>
                    <a:close/>
                  </a:path>
                </a:pathLst>
              </a:custGeom>
              <a:solidFill>
                <a:srgbClr val="12538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" name="object 11">
                <a:extLst>
                  <a:ext uri="{FF2B5EF4-FFF2-40B4-BE49-F238E27FC236}">
                    <a16:creationId xmlns:a16="http://schemas.microsoft.com/office/drawing/2014/main" id="{268232AE-8368-DB88-7892-38F5D20B41F9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7837" y="1458346"/>
                <a:ext cx="70523" cy="68416"/>
              </a:xfrm>
              <a:prstGeom prst="rect">
                <a:avLst/>
              </a:prstGeom>
            </p:spPr>
          </p:pic>
          <p:sp>
            <p:nvSpPr>
              <p:cNvPr id="18" name="object 12">
                <a:extLst>
                  <a:ext uri="{FF2B5EF4-FFF2-40B4-BE49-F238E27FC236}">
                    <a16:creationId xmlns:a16="http://schemas.microsoft.com/office/drawing/2014/main" id="{8F39EC7D-1B09-DDAD-BC27-1945DA8C27E1}"/>
                  </a:ext>
                </a:extLst>
              </p:cNvPr>
              <p:cNvSpPr/>
              <p:nvPr/>
            </p:nvSpPr>
            <p:spPr>
              <a:xfrm>
                <a:off x="1064778" y="1529595"/>
                <a:ext cx="300032" cy="300032"/>
              </a:xfrm>
              <a:custGeom>
                <a:avLst/>
                <a:gdLst/>
                <a:ahLst/>
                <a:cxnLst/>
                <a:rect l="l" t="t" r="r" b="b"/>
                <a:pathLst>
                  <a:path w="600710" h="600710">
                    <a:moveTo>
                      <a:pt x="300053" y="600474"/>
                    </a:moveTo>
                    <a:lnTo>
                      <a:pt x="251382" y="596544"/>
                    </a:lnTo>
                    <a:lnTo>
                      <a:pt x="205211" y="585168"/>
                    </a:lnTo>
                    <a:lnTo>
                      <a:pt x="162159" y="566962"/>
                    </a:lnTo>
                    <a:lnTo>
                      <a:pt x="122844" y="542546"/>
                    </a:lnTo>
                    <a:lnTo>
                      <a:pt x="87882" y="512537"/>
                    </a:lnTo>
                    <a:lnTo>
                      <a:pt x="57891" y="477554"/>
                    </a:lnTo>
                    <a:lnTo>
                      <a:pt x="33490" y="438214"/>
                    </a:lnTo>
                    <a:lnTo>
                      <a:pt x="15296" y="395136"/>
                    </a:lnTo>
                    <a:lnTo>
                      <a:pt x="3927" y="348937"/>
                    </a:lnTo>
                    <a:lnTo>
                      <a:pt x="0" y="300237"/>
                    </a:lnTo>
                    <a:lnTo>
                      <a:pt x="3927" y="251536"/>
                    </a:lnTo>
                    <a:lnTo>
                      <a:pt x="15296" y="205338"/>
                    </a:lnTo>
                    <a:lnTo>
                      <a:pt x="33490" y="162260"/>
                    </a:lnTo>
                    <a:lnTo>
                      <a:pt x="57891" y="122920"/>
                    </a:lnTo>
                    <a:lnTo>
                      <a:pt x="87882" y="87936"/>
                    </a:lnTo>
                    <a:lnTo>
                      <a:pt x="122843" y="57927"/>
                    </a:lnTo>
                    <a:lnTo>
                      <a:pt x="162159" y="33511"/>
                    </a:lnTo>
                    <a:lnTo>
                      <a:pt x="205211" y="15306"/>
                    </a:lnTo>
                    <a:lnTo>
                      <a:pt x="251382" y="3929"/>
                    </a:lnTo>
                    <a:lnTo>
                      <a:pt x="300053" y="0"/>
                    </a:lnTo>
                    <a:lnTo>
                      <a:pt x="348725" y="3929"/>
                    </a:lnTo>
                    <a:lnTo>
                      <a:pt x="394895" y="15306"/>
                    </a:lnTo>
                    <a:lnTo>
                      <a:pt x="437947" y="33511"/>
                    </a:lnTo>
                    <a:lnTo>
                      <a:pt x="477263" y="57927"/>
                    </a:lnTo>
                    <a:lnTo>
                      <a:pt x="502481" y="79573"/>
                    </a:lnTo>
                    <a:lnTo>
                      <a:pt x="263904" y="79573"/>
                    </a:lnTo>
                    <a:lnTo>
                      <a:pt x="263904" y="126118"/>
                    </a:lnTo>
                    <a:lnTo>
                      <a:pt x="226405" y="137342"/>
                    </a:lnTo>
                    <a:lnTo>
                      <a:pt x="193894" y="157163"/>
                    </a:lnTo>
                    <a:lnTo>
                      <a:pt x="170996" y="186664"/>
                    </a:lnTo>
                    <a:lnTo>
                      <a:pt x="162336" y="226926"/>
                    </a:lnTo>
                    <a:lnTo>
                      <a:pt x="175088" y="274561"/>
                    </a:lnTo>
                    <a:lnTo>
                      <a:pt x="207874" y="305586"/>
                    </a:lnTo>
                    <a:lnTo>
                      <a:pt x="252490" y="323246"/>
                    </a:lnTo>
                    <a:lnTo>
                      <a:pt x="300730" y="330788"/>
                    </a:lnTo>
                    <a:lnTo>
                      <a:pt x="331153" y="334200"/>
                    </a:lnTo>
                    <a:lnTo>
                      <a:pt x="351780" y="340796"/>
                    </a:lnTo>
                    <a:lnTo>
                      <a:pt x="363503" y="351212"/>
                    </a:lnTo>
                    <a:lnTo>
                      <a:pt x="365521" y="359300"/>
                    </a:lnTo>
                    <a:lnTo>
                      <a:pt x="191509" y="359300"/>
                    </a:lnTo>
                    <a:lnTo>
                      <a:pt x="150805" y="418351"/>
                    </a:lnTo>
                    <a:lnTo>
                      <a:pt x="178216" y="442430"/>
                    </a:lnTo>
                    <a:lnTo>
                      <a:pt x="206305" y="459169"/>
                    </a:lnTo>
                    <a:lnTo>
                      <a:pt x="234918" y="469823"/>
                    </a:lnTo>
                    <a:lnTo>
                      <a:pt x="263904" y="475647"/>
                    </a:lnTo>
                    <a:lnTo>
                      <a:pt x="263904" y="520905"/>
                    </a:lnTo>
                    <a:lnTo>
                      <a:pt x="502475" y="520905"/>
                    </a:lnTo>
                    <a:lnTo>
                      <a:pt x="477263" y="542546"/>
                    </a:lnTo>
                    <a:lnTo>
                      <a:pt x="437947" y="566962"/>
                    </a:lnTo>
                    <a:lnTo>
                      <a:pt x="394895" y="585168"/>
                    </a:lnTo>
                    <a:lnTo>
                      <a:pt x="348725" y="596544"/>
                    </a:lnTo>
                    <a:lnTo>
                      <a:pt x="300053" y="600474"/>
                    </a:lnTo>
                    <a:close/>
                  </a:path>
                  <a:path w="600710" h="600710">
                    <a:moveTo>
                      <a:pt x="588622" y="220827"/>
                    </a:moveTo>
                    <a:lnTo>
                      <a:pt x="387565" y="220827"/>
                    </a:lnTo>
                    <a:lnTo>
                      <a:pt x="433699" y="166517"/>
                    </a:lnTo>
                    <a:lnTo>
                      <a:pt x="410917" y="149283"/>
                    </a:lnTo>
                    <a:lnTo>
                      <a:pt x="387432" y="136868"/>
                    </a:lnTo>
                    <a:lnTo>
                      <a:pt x="362708" y="128664"/>
                    </a:lnTo>
                    <a:lnTo>
                      <a:pt x="336208" y="124060"/>
                    </a:lnTo>
                    <a:lnTo>
                      <a:pt x="336208" y="79573"/>
                    </a:lnTo>
                    <a:lnTo>
                      <a:pt x="502481" y="79573"/>
                    </a:lnTo>
                    <a:lnTo>
                      <a:pt x="512225" y="87936"/>
                    </a:lnTo>
                    <a:lnTo>
                      <a:pt x="542215" y="122920"/>
                    </a:lnTo>
                    <a:lnTo>
                      <a:pt x="566617" y="162260"/>
                    </a:lnTo>
                    <a:lnTo>
                      <a:pt x="584811" y="205338"/>
                    </a:lnTo>
                    <a:lnTo>
                      <a:pt x="588622" y="220827"/>
                    </a:lnTo>
                    <a:close/>
                  </a:path>
                  <a:path w="600710" h="600710">
                    <a:moveTo>
                      <a:pt x="502475" y="520905"/>
                    </a:moveTo>
                    <a:lnTo>
                      <a:pt x="336208" y="520905"/>
                    </a:lnTo>
                    <a:lnTo>
                      <a:pt x="336208" y="476148"/>
                    </a:lnTo>
                    <a:lnTo>
                      <a:pt x="385610" y="462515"/>
                    </a:lnTo>
                    <a:lnTo>
                      <a:pt x="420961" y="438108"/>
                    </a:lnTo>
                    <a:lnTo>
                      <a:pt x="442208" y="405714"/>
                    </a:lnTo>
                    <a:lnTo>
                      <a:pt x="449302" y="368119"/>
                    </a:lnTo>
                    <a:lnTo>
                      <a:pt x="440472" y="323209"/>
                    </a:lnTo>
                    <a:lnTo>
                      <a:pt x="417086" y="293125"/>
                    </a:lnTo>
                    <a:lnTo>
                      <a:pt x="383801" y="274772"/>
                    </a:lnTo>
                    <a:lnTo>
                      <a:pt x="345272" y="265053"/>
                    </a:lnTo>
                    <a:lnTo>
                      <a:pt x="306157" y="260874"/>
                    </a:lnTo>
                    <a:lnTo>
                      <a:pt x="278374" y="257052"/>
                    </a:lnTo>
                    <a:lnTo>
                      <a:pt x="258923" y="249669"/>
                    </a:lnTo>
                    <a:lnTo>
                      <a:pt x="247485" y="238723"/>
                    </a:lnTo>
                    <a:lnTo>
                      <a:pt x="243744" y="224215"/>
                    </a:lnTo>
                    <a:lnTo>
                      <a:pt x="247750" y="210139"/>
                    </a:lnTo>
                    <a:lnTo>
                      <a:pt x="259516" y="199689"/>
                    </a:lnTo>
                    <a:lnTo>
                      <a:pt x="278659" y="193185"/>
                    </a:lnTo>
                    <a:lnTo>
                      <a:pt x="304797" y="190946"/>
                    </a:lnTo>
                    <a:lnTo>
                      <a:pt x="327845" y="192465"/>
                    </a:lnTo>
                    <a:lnTo>
                      <a:pt x="349237" y="197485"/>
                    </a:lnTo>
                    <a:lnTo>
                      <a:pt x="369101" y="206706"/>
                    </a:lnTo>
                    <a:lnTo>
                      <a:pt x="387565" y="220827"/>
                    </a:lnTo>
                    <a:lnTo>
                      <a:pt x="588622" y="220827"/>
                    </a:lnTo>
                    <a:lnTo>
                      <a:pt x="596180" y="251536"/>
                    </a:lnTo>
                    <a:lnTo>
                      <a:pt x="600107" y="300237"/>
                    </a:lnTo>
                    <a:lnTo>
                      <a:pt x="596180" y="348937"/>
                    </a:lnTo>
                    <a:lnTo>
                      <a:pt x="584811" y="395136"/>
                    </a:lnTo>
                    <a:lnTo>
                      <a:pt x="566617" y="438214"/>
                    </a:lnTo>
                    <a:lnTo>
                      <a:pt x="542215" y="477554"/>
                    </a:lnTo>
                    <a:lnTo>
                      <a:pt x="512225" y="512537"/>
                    </a:lnTo>
                    <a:lnTo>
                      <a:pt x="502475" y="520905"/>
                    </a:lnTo>
                    <a:close/>
                  </a:path>
                  <a:path w="600710" h="600710">
                    <a:moveTo>
                      <a:pt x="306838" y="406134"/>
                    </a:moveTo>
                    <a:lnTo>
                      <a:pt x="276414" y="402252"/>
                    </a:lnTo>
                    <a:lnTo>
                      <a:pt x="244083" y="392388"/>
                    </a:lnTo>
                    <a:lnTo>
                      <a:pt x="214297" y="377688"/>
                    </a:lnTo>
                    <a:lnTo>
                      <a:pt x="191509" y="359300"/>
                    </a:lnTo>
                    <a:lnTo>
                      <a:pt x="365521" y="359300"/>
                    </a:lnTo>
                    <a:lnTo>
                      <a:pt x="367213" y="366081"/>
                    </a:lnTo>
                    <a:lnTo>
                      <a:pt x="362168" y="382748"/>
                    </a:lnTo>
                    <a:lnTo>
                      <a:pt x="348728" y="395529"/>
                    </a:lnTo>
                    <a:lnTo>
                      <a:pt x="329437" y="403599"/>
                    </a:lnTo>
                    <a:lnTo>
                      <a:pt x="306838" y="406134"/>
                    </a:lnTo>
                    <a:close/>
                  </a:path>
                </a:pathLst>
              </a:custGeom>
              <a:solidFill>
                <a:srgbClr val="12538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F0C6B5-4278-ED5D-6DEA-56FA947BAE9C}"/>
                </a:ext>
              </a:extLst>
            </p:cNvPr>
            <p:cNvSpPr txBox="1"/>
            <p:nvPr/>
          </p:nvSpPr>
          <p:spPr>
            <a:xfrm>
              <a:off x="481076" y="2896209"/>
              <a:ext cx="20564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ndara" panose="020E0502030303020204" pitchFamily="34" charset="0"/>
                </a:rPr>
                <a:t>Need to consider relationship between Volume &amp; MSRP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D0F1A45-7E43-20C0-AB9A-E230A9767975}"/>
              </a:ext>
            </a:extLst>
          </p:cNvPr>
          <p:cNvGrpSpPr/>
          <p:nvPr/>
        </p:nvGrpSpPr>
        <p:grpSpPr>
          <a:xfrm>
            <a:off x="6335586" y="1189309"/>
            <a:ext cx="2056424" cy="2774817"/>
            <a:chOff x="6109152" y="1137055"/>
            <a:chExt cx="2056424" cy="27748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FB1EFD5-187D-C04F-A9D3-7BE0E9BD1DCA}"/>
                </a:ext>
              </a:extLst>
            </p:cNvPr>
            <p:cNvGrpSpPr/>
            <p:nvPr/>
          </p:nvGrpSpPr>
          <p:grpSpPr>
            <a:xfrm>
              <a:off x="6338503" y="1137055"/>
              <a:ext cx="1569935" cy="1569936"/>
              <a:chOff x="7108499" y="894441"/>
              <a:chExt cx="1569935" cy="1569936"/>
            </a:xfrm>
          </p:grpSpPr>
          <p:pic>
            <p:nvPicPr>
              <p:cNvPr id="13" name="object 7">
                <a:extLst>
                  <a:ext uri="{FF2B5EF4-FFF2-40B4-BE49-F238E27FC236}">
                    <a16:creationId xmlns:a16="http://schemas.microsoft.com/office/drawing/2014/main" id="{3FB30F40-6761-22D2-940B-97458BB2990F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08499" y="894441"/>
                <a:ext cx="1569935" cy="1569936"/>
              </a:xfrm>
              <a:prstGeom prst="rect">
                <a:avLst/>
              </a:prstGeom>
            </p:spPr>
          </p:pic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22D05E48-569F-7CCF-D930-C446E98444E4}"/>
                  </a:ext>
                </a:extLst>
              </p:cNvPr>
              <p:cNvSpPr/>
              <p:nvPr/>
            </p:nvSpPr>
            <p:spPr>
              <a:xfrm>
                <a:off x="7607487" y="1359681"/>
                <a:ext cx="599747" cy="612434"/>
              </a:xfrm>
              <a:custGeom>
                <a:avLst/>
                <a:gdLst/>
                <a:ahLst/>
                <a:cxnLst/>
                <a:rect l="l" t="t" r="r" b="b"/>
                <a:pathLst>
                  <a:path w="1200784" h="1226185">
                    <a:moveTo>
                      <a:pt x="174980" y="423633"/>
                    </a:moveTo>
                    <a:lnTo>
                      <a:pt x="135890" y="384543"/>
                    </a:lnTo>
                    <a:lnTo>
                      <a:pt x="68249" y="452183"/>
                    </a:lnTo>
                    <a:lnTo>
                      <a:pt x="107340" y="491274"/>
                    </a:lnTo>
                    <a:lnTo>
                      <a:pt x="174980" y="423633"/>
                    </a:lnTo>
                    <a:close/>
                  </a:path>
                  <a:path w="1200784" h="1226185">
                    <a:moveTo>
                      <a:pt x="504888" y="93268"/>
                    </a:moveTo>
                    <a:lnTo>
                      <a:pt x="503910" y="92341"/>
                    </a:lnTo>
                    <a:lnTo>
                      <a:pt x="503745" y="75628"/>
                    </a:lnTo>
                    <a:lnTo>
                      <a:pt x="501218" y="69329"/>
                    </a:lnTo>
                    <a:lnTo>
                      <a:pt x="490956" y="58051"/>
                    </a:lnTo>
                    <a:lnTo>
                      <a:pt x="484263" y="55054"/>
                    </a:lnTo>
                    <a:lnTo>
                      <a:pt x="466547" y="54991"/>
                    </a:lnTo>
                    <a:lnTo>
                      <a:pt x="465696" y="54063"/>
                    </a:lnTo>
                    <a:lnTo>
                      <a:pt x="464769" y="54991"/>
                    </a:lnTo>
                    <a:lnTo>
                      <a:pt x="320827" y="54991"/>
                    </a:lnTo>
                    <a:lnTo>
                      <a:pt x="320827" y="110769"/>
                    </a:lnTo>
                    <a:lnTo>
                      <a:pt x="410400" y="110769"/>
                    </a:lnTo>
                    <a:lnTo>
                      <a:pt x="187502" y="332371"/>
                    </a:lnTo>
                    <a:lnTo>
                      <a:pt x="226517" y="371627"/>
                    </a:lnTo>
                    <a:lnTo>
                      <a:pt x="448183" y="150025"/>
                    </a:lnTo>
                    <a:lnTo>
                      <a:pt x="448183" y="239483"/>
                    </a:lnTo>
                    <a:lnTo>
                      <a:pt x="503910" y="239483"/>
                    </a:lnTo>
                    <a:lnTo>
                      <a:pt x="503910" y="94246"/>
                    </a:lnTo>
                    <a:lnTo>
                      <a:pt x="504888" y="93268"/>
                    </a:lnTo>
                    <a:close/>
                  </a:path>
                  <a:path w="1200784" h="1226185">
                    <a:moveTo>
                      <a:pt x="570623" y="872083"/>
                    </a:moveTo>
                    <a:lnTo>
                      <a:pt x="523849" y="883970"/>
                    </a:lnTo>
                    <a:lnTo>
                      <a:pt x="476770" y="893419"/>
                    </a:lnTo>
                    <a:lnTo>
                      <a:pt x="429399" y="900442"/>
                    </a:lnTo>
                    <a:lnTo>
                      <a:pt x="381723" y="905052"/>
                    </a:lnTo>
                    <a:lnTo>
                      <a:pt x="338099" y="907034"/>
                    </a:lnTo>
                    <a:lnTo>
                      <a:pt x="285496" y="906983"/>
                    </a:lnTo>
                    <a:lnTo>
                      <a:pt x="237172" y="907237"/>
                    </a:lnTo>
                    <a:lnTo>
                      <a:pt x="189153" y="905065"/>
                    </a:lnTo>
                    <a:lnTo>
                      <a:pt x="141414" y="900468"/>
                    </a:lnTo>
                    <a:lnTo>
                      <a:pt x="93980" y="893432"/>
                    </a:lnTo>
                    <a:lnTo>
                      <a:pt x="46850" y="883970"/>
                    </a:lnTo>
                    <a:lnTo>
                      <a:pt x="0" y="872083"/>
                    </a:lnTo>
                    <a:lnTo>
                      <a:pt x="0" y="996924"/>
                    </a:lnTo>
                    <a:lnTo>
                      <a:pt x="45491" y="1014018"/>
                    </a:lnTo>
                    <a:lnTo>
                      <a:pt x="87325" y="1022718"/>
                    </a:lnTo>
                    <a:lnTo>
                      <a:pt x="141478" y="1030173"/>
                    </a:lnTo>
                    <a:lnTo>
                      <a:pt x="207632" y="1035392"/>
                    </a:lnTo>
                    <a:lnTo>
                      <a:pt x="285496" y="1037348"/>
                    </a:lnTo>
                    <a:lnTo>
                      <a:pt x="363334" y="1035392"/>
                    </a:lnTo>
                    <a:lnTo>
                      <a:pt x="429412" y="1030173"/>
                    </a:lnTo>
                    <a:lnTo>
                      <a:pt x="483476" y="1022718"/>
                    </a:lnTo>
                    <a:lnTo>
                      <a:pt x="525208" y="1014018"/>
                    </a:lnTo>
                    <a:lnTo>
                      <a:pt x="570623" y="996924"/>
                    </a:lnTo>
                    <a:lnTo>
                      <a:pt x="570623" y="907237"/>
                    </a:lnTo>
                    <a:lnTo>
                      <a:pt x="570623" y="872083"/>
                    </a:lnTo>
                    <a:close/>
                  </a:path>
                  <a:path w="1200784" h="1226185">
                    <a:moveTo>
                      <a:pt x="570623" y="694474"/>
                    </a:moveTo>
                    <a:lnTo>
                      <a:pt x="525310" y="677481"/>
                    </a:lnTo>
                    <a:lnTo>
                      <a:pt x="483628" y="668870"/>
                    </a:lnTo>
                    <a:lnTo>
                      <a:pt x="429602" y="661504"/>
                    </a:lnTo>
                    <a:lnTo>
                      <a:pt x="363486" y="656361"/>
                    </a:lnTo>
                    <a:lnTo>
                      <a:pt x="285496" y="654418"/>
                    </a:lnTo>
                    <a:lnTo>
                      <a:pt x="207479" y="656361"/>
                    </a:lnTo>
                    <a:lnTo>
                      <a:pt x="141287" y="661504"/>
                    </a:lnTo>
                    <a:lnTo>
                      <a:pt x="87160" y="668870"/>
                    </a:lnTo>
                    <a:lnTo>
                      <a:pt x="45389" y="677481"/>
                    </a:lnTo>
                    <a:lnTo>
                      <a:pt x="0" y="694474"/>
                    </a:lnTo>
                    <a:lnTo>
                      <a:pt x="0" y="810221"/>
                    </a:lnTo>
                    <a:lnTo>
                      <a:pt x="45491" y="827316"/>
                    </a:lnTo>
                    <a:lnTo>
                      <a:pt x="87325" y="836015"/>
                    </a:lnTo>
                    <a:lnTo>
                      <a:pt x="141478" y="843470"/>
                    </a:lnTo>
                    <a:lnTo>
                      <a:pt x="207632" y="848690"/>
                    </a:lnTo>
                    <a:lnTo>
                      <a:pt x="285496" y="850646"/>
                    </a:lnTo>
                    <a:lnTo>
                      <a:pt x="363334" y="848690"/>
                    </a:lnTo>
                    <a:lnTo>
                      <a:pt x="429412" y="843470"/>
                    </a:lnTo>
                    <a:lnTo>
                      <a:pt x="483476" y="836015"/>
                    </a:lnTo>
                    <a:lnTo>
                      <a:pt x="525208" y="827316"/>
                    </a:lnTo>
                    <a:lnTo>
                      <a:pt x="570623" y="810221"/>
                    </a:lnTo>
                    <a:lnTo>
                      <a:pt x="570623" y="694474"/>
                    </a:lnTo>
                    <a:close/>
                  </a:path>
                  <a:path w="1200784" h="1226185">
                    <a:moveTo>
                      <a:pt x="570928" y="1058799"/>
                    </a:moveTo>
                    <a:lnTo>
                      <a:pt x="524154" y="1070686"/>
                    </a:lnTo>
                    <a:lnTo>
                      <a:pt x="477075" y="1080147"/>
                    </a:lnTo>
                    <a:lnTo>
                      <a:pt x="429704" y="1087158"/>
                    </a:lnTo>
                    <a:lnTo>
                      <a:pt x="382041" y="1091742"/>
                    </a:lnTo>
                    <a:lnTo>
                      <a:pt x="339623" y="1093635"/>
                    </a:lnTo>
                    <a:lnTo>
                      <a:pt x="285800" y="1093571"/>
                    </a:lnTo>
                    <a:lnTo>
                      <a:pt x="237477" y="1093889"/>
                    </a:lnTo>
                    <a:lnTo>
                      <a:pt x="189445" y="1091755"/>
                    </a:lnTo>
                    <a:lnTo>
                      <a:pt x="141719" y="1087183"/>
                    </a:lnTo>
                    <a:lnTo>
                      <a:pt x="94284" y="1080160"/>
                    </a:lnTo>
                    <a:lnTo>
                      <a:pt x="47155" y="1070698"/>
                    </a:lnTo>
                    <a:lnTo>
                      <a:pt x="317" y="1058799"/>
                    </a:lnTo>
                    <a:lnTo>
                      <a:pt x="317" y="1185595"/>
                    </a:lnTo>
                    <a:lnTo>
                      <a:pt x="46164" y="1202677"/>
                    </a:lnTo>
                    <a:lnTo>
                      <a:pt x="87998" y="1211351"/>
                    </a:lnTo>
                    <a:lnTo>
                      <a:pt x="142062" y="1218768"/>
                    </a:lnTo>
                    <a:lnTo>
                      <a:pt x="208089" y="1223949"/>
                    </a:lnTo>
                    <a:lnTo>
                      <a:pt x="285800" y="1225905"/>
                    </a:lnTo>
                    <a:lnTo>
                      <a:pt x="363207" y="1223949"/>
                    </a:lnTo>
                    <a:lnTo>
                      <a:pt x="429044" y="1218768"/>
                    </a:lnTo>
                    <a:lnTo>
                      <a:pt x="483019" y="1211351"/>
                    </a:lnTo>
                    <a:lnTo>
                      <a:pt x="524852" y="1202677"/>
                    </a:lnTo>
                    <a:lnTo>
                      <a:pt x="570928" y="1185595"/>
                    </a:lnTo>
                    <a:lnTo>
                      <a:pt x="570928" y="1093889"/>
                    </a:lnTo>
                    <a:lnTo>
                      <a:pt x="570928" y="1058799"/>
                    </a:lnTo>
                    <a:close/>
                  </a:path>
                  <a:path w="1200784" h="1226185">
                    <a:moveTo>
                      <a:pt x="940269" y="252971"/>
                    </a:moveTo>
                    <a:lnTo>
                      <a:pt x="915898" y="252933"/>
                    </a:lnTo>
                    <a:lnTo>
                      <a:pt x="867689" y="252971"/>
                    </a:lnTo>
                    <a:lnTo>
                      <a:pt x="940269" y="252971"/>
                    </a:lnTo>
                    <a:close/>
                  </a:path>
                  <a:path w="1200784" h="1226185">
                    <a:moveTo>
                      <a:pt x="942644" y="439559"/>
                    </a:moveTo>
                    <a:lnTo>
                      <a:pt x="915898" y="439521"/>
                    </a:lnTo>
                    <a:lnTo>
                      <a:pt x="867714" y="439559"/>
                    </a:lnTo>
                    <a:lnTo>
                      <a:pt x="942644" y="439559"/>
                    </a:lnTo>
                    <a:close/>
                  </a:path>
                  <a:path w="1200784" h="1226185">
                    <a:moveTo>
                      <a:pt x="1013206" y="892492"/>
                    </a:moveTo>
                    <a:lnTo>
                      <a:pt x="973886" y="854329"/>
                    </a:lnTo>
                    <a:lnTo>
                      <a:pt x="752716" y="1075867"/>
                    </a:lnTo>
                    <a:lnTo>
                      <a:pt x="752716" y="986485"/>
                    </a:lnTo>
                    <a:lnTo>
                      <a:pt x="698233" y="986485"/>
                    </a:lnTo>
                    <a:lnTo>
                      <a:pt x="698233" y="1130312"/>
                    </a:lnTo>
                    <a:lnTo>
                      <a:pt x="697306" y="1131227"/>
                    </a:lnTo>
                    <a:lnTo>
                      <a:pt x="698233" y="1132205"/>
                    </a:lnTo>
                    <a:lnTo>
                      <a:pt x="697763" y="1149756"/>
                    </a:lnTo>
                    <a:lnTo>
                      <a:pt x="700328" y="1156423"/>
                    </a:lnTo>
                    <a:lnTo>
                      <a:pt x="711187" y="1166977"/>
                    </a:lnTo>
                    <a:lnTo>
                      <a:pt x="717473" y="1169517"/>
                    </a:lnTo>
                    <a:lnTo>
                      <a:pt x="735647" y="1169568"/>
                    </a:lnTo>
                    <a:lnTo>
                      <a:pt x="736193" y="1170419"/>
                    </a:lnTo>
                    <a:lnTo>
                      <a:pt x="736193" y="1169568"/>
                    </a:lnTo>
                    <a:lnTo>
                      <a:pt x="881367" y="1169568"/>
                    </a:lnTo>
                    <a:lnTo>
                      <a:pt x="881367" y="1115187"/>
                    </a:lnTo>
                    <a:lnTo>
                      <a:pt x="791552" y="1115187"/>
                    </a:lnTo>
                    <a:lnTo>
                      <a:pt x="1013206" y="892492"/>
                    </a:lnTo>
                    <a:close/>
                  </a:path>
                  <a:path w="1200784" h="1226185">
                    <a:moveTo>
                      <a:pt x="1133398" y="773239"/>
                    </a:moveTo>
                    <a:lnTo>
                      <a:pt x="1094168" y="734098"/>
                    </a:lnTo>
                    <a:lnTo>
                      <a:pt x="1025867" y="802551"/>
                    </a:lnTo>
                    <a:lnTo>
                      <a:pt x="1065098" y="841692"/>
                    </a:lnTo>
                    <a:lnTo>
                      <a:pt x="1133398" y="773239"/>
                    </a:lnTo>
                    <a:close/>
                  </a:path>
                  <a:path w="1200784" h="1226185">
                    <a:moveTo>
                      <a:pt x="1200531" y="404126"/>
                    </a:moveTo>
                    <a:lnTo>
                      <a:pt x="1153960" y="415963"/>
                    </a:lnTo>
                    <a:lnTo>
                      <a:pt x="1106843" y="425475"/>
                    </a:lnTo>
                    <a:lnTo>
                      <a:pt x="1059548" y="432574"/>
                    </a:lnTo>
                    <a:lnTo>
                      <a:pt x="1011961" y="437273"/>
                    </a:lnTo>
                    <a:lnTo>
                      <a:pt x="964450" y="439572"/>
                    </a:lnTo>
                    <a:lnTo>
                      <a:pt x="867714" y="439559"/>
                    </a:lnTo>
                    <a:lnTo>
                      <a:pt x="819835" y="437222"/>
                    </a:lnTo>
                    <a:lnTo>
                      <a:pt x="772248" y="432511"/>
                    </a:lnTo>
                    <a:lnTo>
                      <a:pt x="724954" y="425424"/>
                    </a:lnTo>
                    <a:lnTo>
                      <a:pt x="677964" y="415963"/>
                    </a:lnTo>
                    <a:lnTo>
                      <a:pt x="631266" y="404126"/>
                    </a:lnTo>
                    <a:lnTo>
                      <a:pt x="631266" y="530072"/>
                    </a:lnTo>
                    <a:lnTo>
                      <a:pt x="676211" y="547116"/>
                    </a:lnTo>
                    <a:lnTo>
                      <a:pt x="717854" y="555764"/>
                    </a:lnTo>
                    <a:lnTo>
                      <a:pt x="771880" y="563181"/>
                    </a:lnTo>
                    <a:lnTo>
                      <a:pt x="837984" y="568363"/>
                    </a:lnTo>
                    <a:lnTo>
                      <a:pt x="915898" y="570318"/>
                    </a:lnTo>
                    <a:lnTo>
                      <a:pt x="993813" y="568490"/>
                    </a:lnTo>
                    <a:lnTo>
                      <a:pt x="1059929" y="563295"/>
                    </a:lnTo>
                    <a:lnTo>
                      <a:pt x="1113967" y="555866"/>
                    </a:lnTo>
                    <a:lnTo>
                      <a:pt x="1155611" y="547179"/>
                    </a:lnTo>
                    <a:lnTo>
                      <a:pt x="1200416" y="530072"/>
                    </a:lnTo>
                    <a:lnTo>
                      <a:pt x="1200531" y="439585"/>
                    </a:lnTo>
                    <a:lnTo>
                      <a:pt x="1200531" y="404126"/>
                    </a:lnTo>
                    <a:close/>
                  </a:path>
                  <a:path w="1200784" h="1226185">
                    <a:moveTo>
                      <a:pt x="1200531" y="216687"/>
                    </a:moveTo>
                    <a:lnTo>
                      <a:pt x="1153985" y="228803"/>
                    </a:lnTo>
                    <a:lnTo>
                      <a:pt x="1106893" y="238544"/>
                    </a:lnTo>
                    <a:lnTo>
                      <a:pt x="1059611" y="245795"/>
                    </a:lnTo>
                    <a:lnTo>
                      <a:pt x="1012024" y="250621"/>
                    </a:lnTo>
                    <a:lnTo>
                      <a:pt x="964463" y="252984"/>
                    </a:lnTo>
                    <a:lnTo>
                      <a:pt x="867689" y="252971"/>
                    </a:lnTo>
                    <a:lnTo>
                      <a:pt x="819785" y="250571"/>
                    </a:lnTo>
                    <a:lnTo>
                      <a:pt x="772185" y="245745"/>
                    </a:lnTo>
                    <a:lnTo>
                      <a:pt x="724903" y="238493"/>
                    </a:lnTo>
                    <a:lnTo>
                      <a:pt x="677926" y="228803"/>
                    </a:lnTo>
                    <a:lnTo>
                      <a:pt x="631266" y="216687"/>
                    </a:lnTo>
                    <a:lnTo>
                      <a:pt x="631266" y="341337"/>
                    </a:lnTo>
                    <a:lnTo>
                      <a:pt x="675805" y="358432"/>
                    </a:lnTo>
                    <a:lnTo>
                      <a:pt x="717410" y="367131"/>
                    </a:lnTo>
                    <a:lnTo>
                      <a:pt x="771499" y="374586"/>
                    </a:lnTo>
                    <a:lnTo>
                      <a:pt x="837768" y="379806"/>
                    </a:lnTo>
                    <a:lnTo>
                      <a:pt x="915898" y="381762"/>
                    </a:lnTo>
                    <a:lnTo>
                      <a:pt x="994029" y="379806"/>
                    </a:lnTo>
                    <a:lnTo>
                      <a:pt x="1060297" y="374586"/>
                    </a:lnTo>
                    <a:lnTo>
                      <a:pt x="1114399" y="367131"/>
                    </a:lnTo>
                    <a:lnTo>
                      <a:pt x="1156017" y="358432"/>
                    </a:lnTo>
                    <a:lnTo>
                      <a:pt x="1200531" y="341337"/>
                    </a:lnTo>
                    <a:lnTo>
                      <a:pt x="1200531" y="252996"/>
                    </a:lnTo>
                    <a:lnTo>
                      <a:pt x="1200531" y="216687"/>
                    </a:lnTo>
                    <a:close/>
                  </a:path>
                  <a:path w="1200784" h="1226185">
                    <a:moveTo>
                      <a:pt x="1200531" y="40424"/>
                    </a:moveTo>
                    <a:lnTo>
                      <a:pt x="1156157" y="23342"/>
                    </a:lnTo>
                    <a:lnTo>
                      <a:pt x="1114526" y="14643"/>
                    </a:lnTo>
                    <a:lnTo>
                      <a:pt x="1060373" y="7175"/>
                    </a:lnTo>
                    <a:lnTo>
                      <a:pt x="994054" y="1968"/>
                    </a:lnTo>
                    <a:lnTo>
                      <a:pt x="915898" y="0"/>
                    </a:lnTo>
                    <a:lnTo>
                      <a:pt x="837768" y="1968"/>
                    </a:lnTo>
                    <a:lnTo>
                      <a:pt x="771512" y="7175"/>
                    </a:lnTo>
                    <a:lnTo>
                      <a:pt x="717410" y="14643"/>
                    </a:lnTo>
                    <a:lnTo>
                      <a:pt x="675805" y="23342"/>
                    </a:lnTo>
                    <a:lnTo>
                      <a:pt x="631266" y="40424"/>
                    </a:lnTo>
                    <a:lnTo>
                      <a:pt x="631266" y="154635"/>
                    </a:lnTo>
                    <a:lnTo>
                      <a:pt x="675805" y="171729"/>
                    </a:lnTo>
                    <a:lnTo>
                      <a:pt x="717410" y="180428"/>
                    </a:lnTo>
                    <a:lnTo>
                      <a:pt x="771512" y="187883"/>
                    </a:lnTo>
                    <a:lnTo>
                      <a:pt x="837768" y="193103"/>
                    </a:lnTo>
                    <a:lnTo>
                      <a:pt x="915898" y="195059"/>
                    </a:lnTo>
                    <a:lnTo>
                      <a:pt x="994029" y="193103"/>
                    </a:lnTo>
                    <a:lnTo>
                      <a:pt x="1060297" y="187883"/>
                    </a:lnTo>
                    <a:lnTo>
                      <a:pt x="1114399" y="180428"/>
                    </a:lnTo>
                    <a:lnTo>
                      <a:pt x="1156017" y="171729"/>
                    </a:lnTo>
                    <a:lnTo>
                      <a:pt x="1200531" y="154635"/>
                    </a:lnTo>
                    <a:lnTo>
                      <a:pt x="1200531" y="40424"/>
                    </a:lnTo>
                    <a:close/>
                  </a:path>
                </a:pathLst>
              </a:custGeom>
              <a:solidFill>
                <a:srgbClr val="3DD9D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B558D8-9B7C-B85A-80ED-7551AEFF973B}"/>
                </a:ext>
              </a:extLst>
            </p:cNvPr>
            <p:cNvSpPr txBox="1"/>
            <p:nvPr/>
          </p:nvSpPr>
          <p:spPr>
            <a:xfrm>
              <a:off x="6109152" y="2896209"/>
              <a:ext cx="20564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ndara" panose="020E0502030303020204" pitchFamily="34" charset="0"/>
                </a:rPr>
                <a:t>Data needs to be updated frequently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2FCE24-0102-899B-9C9B-DE5209875D66}"/>
              </a:ext>
            </a:extLst>
          </p:cNvPr>
          <p:cNvGrpSpPr/>
          <p:nvPr/>
        </p:nvGrpSpPr>
        <p:grpSpPr>
          <a:xfrm>
            <a:off x="3522707" y="1189309"/>
            <a:ext cx="2056424" cy="2786388"/>
            <a:chOff x="3194513" y="1134223"/>
            <a:chExt cx="2056424" cy="278638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0471F5-EC02-9C17-1541-D01965F2A243}"/>
                </a:ext>
              </a:extLst>
            </p:cNvPr>
            <p:cNvGrpSpPr/>
            <p:nvPr/>
          </p:nvGrpSpPr>
          <p:grpSpPr>
            <a:xfrm>
              <a:off x="3424305" y="1134223"/>
              <a:ext cx="1569935" cy="1572768"/>
              <a:chOff x="3262781" y="2464377"/>
              <a:chExt cx="1569935" cy="157276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E1CD45B9-5F53-6CD2-800F-4E722BB68EF6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62781" y="2464377"/>
                <a:ext cx="1569935" cy="1572768"/>
              </a:xfrm>
              <a:prstGeom prst="rect">
                <a:avLst/>
              </a:prstGeom>
            </p:spPr>
          </p:pic>
          <p:grpSp>
            <p:nvGrpSpPr>
              <p:cNvPr id="35" name="Google Shape;5088;p99">
                <a:extLst>
                  <a:ext uri="{FF2B5EF4-FFF2-40B4-BE49-F238E27FC236}">
                    <a16:creationId xmlns:a16="http://schemas.microsoft.com/office/drawing/2014/main" id="{72315327-36AE-6E81-4F36-554F85233DEF}"/>
                  </a:ext>
                </a:extLst>
              </p:cNvPr>
              <p:cNvGrpSpPr/>
              <p:nvPr/>
            </p:nvGrpSpPr>
            <p:grpSpPr>
              <a:xfrm>
                <a:off x="3661930" y="2929894"/>
                <a:ext cx="771635" cy="638901"/>
                <a:chOff x="7617850" y="2063282"/>
                <a:chExt cx="799565" cy="670282"/>
              </a:xfrm>
              <a:solidFill>
                <a:srgbClr val="35C8EF"/>
              </a:solidFill>
            </p:grpSpPr>
            <p:cxnSp>
              <p:nvCxnSpPr>
                <p:cNvPr id="36" name="Google Shape;5089;p99">
                  <a:extLst>
                    <a:ext uri="{FF2B5EF4-FFF2-40B4-BE49-F238E27FC236}">
                      <a16:creationId xmlns:a16="http://schemas.microsoft.com/office/drawing/2014/main" id="{3A3066B1-61B5-EB41-516C-F597735DE99D}"/>
                    </a:ext>
                  </a:extLst>
                </p:cNvPr>
                <p:cNvCxnSpPr/>
                <p:nvPr/>
              </p:nvCxnSpPr>
              <p:spPr>
                <a:xfrm rot="5400000" flipH="1">
                  <a:off x="7629118" y="2104714"/>
                  <a:ext cx="129900" cy="111300"/>
                </a:xfrm>
                <a:prstGeom prst="bentConnector3">
                  <a:avLst>
                    <a:gd name="adj1" fmla="val 50000"/>
                  </a:avLst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5090;p99">
                  <a:extLst>
                    <a:ext uri="{FF2B5EF4-FFF2-40B4-BE49-F238E27FC236}">
                      <a16:creationId xmlns:a16="http://schemas.microsoft.com/office/drawing/2014/main" id="{5C1D96D1-DAB9-4FBB-D1FB-1F453D317580}"/>
                    </a:ext>
                  </a:extLst>
                </p:cNvPr>
                <p:cNvCxnSpPr/>
                <p:nvPr/>
              </p:nvCxnSpPr>
              <p:spPr>
                <a:xfrm rot="-5400000">
                  <a:off x="8276270" y="2104714"/>
                  <a:ext cx="129900" cy="111300"/>
                </a:xfrm>
                <a:prstGeom prst="bentConnector3">
                  <a:avLst>
                    <a:gd name="adj1" fmla="val 50000"/>
                  </a:avLst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5091;p99">
                  <a:extLst>
                    <a:ext uri="{FF2B5EF4-FFF2-40B4-BE49-F238E27FC236}">
                      <a16:creationId xmlns:a16="http://schemas.microsoft.com/office/drawing/2014/main" id="{711D2014-AA49-1EFF-F0A6-96E6F65C0B14}"/>
                    </a:ext>
                  </a:extLst>
                </p:cNvPr>
                <p:cNvCxnSpPr/>
                <p:nvPr/>
              </p:nvCxnSpPr>
              <p:spPr>
                <a:xfrm rot="5400000">
                  <a:off x="7629118" y="2612964"/>
                  <a:ext cx="129900" cy="111300"/>
                </a:xfrm>
                <a:prstGeom prst="bentConnector3">
                  <a:avLst>
                    <a:gd name="adj1" fmla="val 50000"/>
                  </a:avLst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5092;p99">
                  <a:extLst>
                    <a:ext uri="{FF2B5EF4-FFF2-40B4-BE49-F238E27FC236}">
                      <a16:creationId xmlns:a16="http://schemas.microsoft.com/office/drawing/2014/main" id="{EFFC6341-2DD7-10A8-46DE-30D4F29CCDF3}"/>
                    </a:ext>
                  </a:extLst>
                </p:cNvPr>
                <p:cNvCxnSpPr/>
                <p:nvPr/>
              </p:nvCxnSpPr>
              <p:spPr>
                <a:xfrm rot="-5400000" flipH="1">
                  <a:off x="8276270" y="2612964"/>
                  <a:ext cx="129900" cy="111300"/>
                </a:xfrm>
                <a:prstGeom prst="bentConnector3">
                  <a:avLst>
                    <a:gd name="adj1" fmla="val 50000"/>
                  </a:avLst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5093;p99">
                  <a:extLst>
                    <a:ext uri="{FF2B5EF4-FFF2-40B4-BE49-F238E27FC236}">
                      <a16:creationId xmlns:a16="http://schemas.microsoft.com/office/drawing/2014/main" id="{75B3165F-A06D-9EBC-1B93-17472AACF5D9}"/>
                    </a:ext>
                  </a:extLst>
                </p:cNvPr>
                <p:cNvCxnSpPr/>
                <p:nvPr/>
              </p:nvCxnSpPr>
              <p:spPr>
                <a:xfrm rot="10800000">
                  <a:off x="7617850" y="2393356"/>
                  <a:ext cx="83400" cy="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5094;p99">
                  <a:extLst>
                    <a:ext uri="{FF2B5EF4-FFF2-40B4-BE49-F238E27FC236}">
                      <a16:creationId xmlns:a16="http://schemas.microsoft.com/office/drawing/2014/main" id="{F80DBE4F-2BED-9BCC-A3D5-1954473A8F16}"/>
                    </a:ext>
                  </a:extLst>
                </p:cNvPr>
                <p:cNvCxnSpPr/>
                <p:nvPr/>
              </p:nvCxnSpPr>
              <p:spPr>
                <a:xfrm rot="10800000">
                  <a:off x="8334015" y="2393356"/>
                  <a:ext cx="83400" cy="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42" name="Google Shape;5095;p99">
                  <a:extLst>
                    <a:ext uri="{FF2B5EF4-FFF2-40B4-BE49-F238E27FC236}">
                      <a16:creationId xmlns:a16="http://schemas.microsoft.com/office/drawing/2014/main" id="{0C95B7AA-FF75-4831-0834-7156A2568263}"/>
                    </a:ext>
                  </a:extLst>
                </p:cNvPr>
                <p:cNvGrpSpPr/>
                <p:nvPr/>
              </p:nvGrpSpPr>
              <p:grpSpPr>
                <a:xfrm>
                  <a:off x="7734309" y="2063282"/>
                  <a:ext cx="570957" cy="620095"/>
                  <a:chOff x="7734309" y="2063282"/>
                  <a:chExt cx="570957" cy="620095"/>
                </a:xfrm>
                <a:grpFill/>
              </p:grpSpPr>
              <p:grpSp>
                <p:nvGrpSpPr>
                  <p:cNvPr id="43" name="Google Shape;5096;p99">
                    <a:extLst>
                      <a:ext uri="{FF2B5EF4-FFF2-40B4-BE49-F238E27FC236}">
                        <a16:creationId xmlns:a16="http://schemas.microsoft.com/office/drawing/2014/main" id="{735EFBB2-0508-8677-C55A-938A40DADC6A}"/>
                      </a:ext>
                    </a:extLst>
                  </p:cNvPr>
                  <p:cNvGrpSpPr/>
                  <p:nvPr/>
                </p:nvGrpSpPr>
                <p:grpSpPr>
                  <a:xfrm>
                    <a:off x="8031573" y="2063282"/>
                    <a:ext cx="273693" cy="620095"/>
                    <a:chOff x="8031573" y="2063282"/>
                    <a:chExt cx="273693" cy="620095"/>
                  </a:xfrm>
                  <a:grpFill/>
                </p:grpSpPr>
                <p:sp>
                  <p:nvSpPr>
                    <p:cNvPr id="49" name="Google Shape;5097;p99">
                      <a:extLst>
                        <a:ext uri="{FF2B5EF4-FFF2-40B4-BE49-F238E27FC236}">
                          <a16:creationId xmlns:a16="http://schemas.microsoft.com/office/drawing/2014/main" id="{0971C41A-3293-782C-DCB9-C93C418DE7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1573" y="2481676"/>
                      <a:ext cx="246012" cy="2017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44" h="14712" extrusionOk="0">
                          <a:moveTo>
                            <a:pt x="13714" y="1"/>
                          </a:moveTo>
                          <a:cubicBezTo>
                            <a:pt x="13485" y="1"/>
                            <a:pt x="13243" y="5"/>
                            <a:pt x="12987" y="13"/>
                          </a:cubicBezTo>
                          <a:cubicBezTo>
                            <a:pt x="11706" y="56"/>
                            <a:pt x="10294" y="76"/>
                            <a:pt x="8782" y="76"/>
                          </a:cubicBezTo>
                          <a:cubicBezTo>
                            <a:pt x="8568" y="76"/>
                            <a:pt x="8352" y="76"/>
                            <a:pt x="8134" y="75"/>
                          </a:cubicBezTo>
                          <a:lnTo>
                            <a:pt x="8118" y="75"/>
                          </a:lnTo>
                          <a:cubicBezTo>
                            <a:pt x="8116" y="75"/>
                            <a:pt x="8114" y="75"/>
                            <a:pt x="8112" y="75"/>
                          </a:cubicBezTo>
                          <a:cubicBezTo>
                            <a:pt x="6297" y="75"/>
                            <a:pt x="4825" y="1549"/>
                            <a:pt x="4828" y="3365"/>
                          </a:cubicBezTo>
                          <a:lnTo>
                            <a:pt x="4828" y="4847"/>
                          </a:lnTo>
                          <a:lnTo>
                            <a:pt x="6675" y="4847"/>
                          </a:lnTo>
                          <a:cubicBezTo>
                            <a:pt x="9163" y="4850"/>
                            <a:pt x="11182" y="6869"/>
                            <a:pt x="11185" y="9357"/>
                          </a:cubicBezTo>
                          <a:lnTo>
                            <a:pt x="11185" y="9535"/>
                          </a:lnTo>
                          <a:cubicBezTo>
                            <a:pt x="11185" y="9839"/>
                            <a:pt x="10936" y="10088"/>
                            <a:pt x="10632" y="10088"/>
                          </a:cubicBezTo>
                          <a:cubicBezTo>
                            <a:pt x="10328" y="10088"/>
                            <a:pt x="10079" y="9839"/>
                            <a:pt x="10079" y="9535"/>
                          </a:cubicBezTo>
                          <a:lnTo>
                            <a:pt x="10079" y="9357"/>
                          </a:lnTo>
                          <a:cubicBezTo>
                            <a:pt x="10079" y="7477"/>
                            <a:pt x="8555" y="5953"/>
                            <a:pt x="6675" y="5953"/>
                          </a:cubicBezTo>
                          <a:lnTo>
                            <a:pt x="1" y="5953"/>
                          </a:lnTo>
                          <a:lnTo>
                            <a:pt x="1" y="12851"/>
                          </a:lnTo>
                          <a:cubicBezTo>
                            <a:pt x="460" y="13288"/>
                            <a:pt x="2279" y="14711"/>
                            <a:pt x="6423" y="14711"/>
                          </a:cubicBezTo>
                          <a:cubicBezTo>
                            <a:pt x="11525" y="14711"/>
                            <a:pt x="14168" y="11628"/>
                            <a:pt x="14527" y="8571"/>
                          </a:cubicBezTo>
                          <a:cubicBezTo>
                            <a:pt x="14553" y="8351"/>
                            <a:pt x="14705" y="8169"/>
                            <a:pt x="14919" y="8105"/>
                          </a:cubicBezTo>
                          <a:cubicBezTo>
                            <a:pt x="15042" y="8069"/>
                            <a:pt x="17944" y="7154"/>
                            <a:pt x="17882" y="3957"/>
                          </a:cubicBezTo>
                          <a:cubicBezTo>
                            <a:pt x="17856" y="2779"/>
                            <a:pt x="17727" y="1961"/>
                            <a:pt x="17459" y="1392"/>
                          </a:cubicBezTo>
                          <a:cubicBezTo>
                            <a:pt x="17352" y="1201"/>
                            <a:pt x="17093" y="842"/>
                            <a:pt x="17028" y="780"/>
                          </a:cubicBezTo>
                          <a:cubicBezTo>
                            <a:pt x="16462" y="243"/>
                            <a:pt x="15452" y="1"/>
                            <a:pt x="13714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" name="Google Shape;5098;p99">
                      <a:extLst>
                        <a:ext uri="{FF2B5EF4-FFF2-40B4-BE49-F238E27FC236}">
                          <a16:creationId xmlns:a16="http://schemas.microsoft.com/office/drawing/2014/main" id="{E896D0F7-AF7A-6E6F-DA12-87E6E830D5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1573" y="2298026"/>
                      <a:ext cx="273693" cy="2501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963" h="18243" extrusionOk="0">
                          <a:moveTo>
                            <a:pt x="16810" y="1"/>
                          </a:moveTo>
                          <a:cubicBezTo>
                            <a:pt x="16764" y="1"/>
                            <a:pt x="16738" y="2"/>
                            <a:pt x="16737" y="2"/>
                          </a:cubicBezTo>
                          <a:lnTo>
                            <a:pt x="12039" y="2"/>
                          </a:lnTo>
                          <a:cubicBezTo>
                            <a:pt x="9752" y="2"/>
                            <a:pt x="7902" y="1856"/>
                            <a:pt x="7898" y="4140"/>
                          </a:cubicBezTo>
                          <a:lnTo>
                            <a:pt x="7898" y="6748"/>
                          </a:lnTo>
                          <a:lnTo>
                            <a:pt x="8303" y="6748"/>
                          </a:lnTo>
                          <a:cubicBezTo>
                            <a:pt x="9966" y="6748"/>
                            <a:pt x="11315" y="8097"/>
                            <a:pt x="11315" y="9760"/>
                          </a:cubicBezTo>
                          <a:lnTo>
                            <a:pt x="11315" y="10333"/>
                          </a:lnTo>
                          <a:cubicBezTo>
                            <a:pt x="11315" y="10637"/>
                            <a:pt x="11069" y="10886"/>
                            <a:pt x="10761" y="10886"/>
                          </a:cubicBezTo>
                          <a:cubicBezTo>
                            <a:pt x="10457" y="10886"/>
                            <a:pt x="10211" y="10637"/>
                            <a:pt x="10211" y="10333"/>
                          </a:cubicBezTo>
                          <a:lnTo>
                            <a:pt x="10211" y="9760"/>
                          </a:lnTo>
                          <a:cubicBezTo>
                            <a:pt x="10208" y="8705"/>
                            <a:pt x="9357" y="7854"/>
                            <a:pt x="8303" y="7851"/>
                          </a:cubicBezTo>
                          <a:lnTo>
                            <a:pt x="6449" y="7851"/>
                          </a:lnTo>
                          <a:cubicBezTo>
                            <a:pt x="5362" y="7851"/>
                            <a:pt x="4482" y="8731"/>
                            <a:pt x="4482" y="9818"/>
                          </a:cubicBezTo>
                          <a:lnTo>
                            <a:pt x="4482" y="10624"/>
                          </a:lnTo>
                          <a:cubicBezTo>
                            <a:pt x="4482" y="10931"/>
                            <a:pt x="4233" y="11177"/>
                            <a:pt x="3929" y="11177"/>
                          </a:cubicBezTo>
                          <a:cubicBezTo>
                            <a:pt x="3624" y="11177"/>
                            <a:pt x="3375" y="10931"/>
                            <a:pt x="3375" y="10624"/>
                          </a:cubicBezTo>
                          <a:lnTo>
                            <a:pt x="3375" y="9818"/>
                          </a:lnTo>
                          <a:cubicBezTo>
                            <a:pt x="3375" y="8123"/>
                            <a:pt x="4750" y="6745"/>
                            <a:pt x="6449" y="6745"/>
                          </a:cubicBezTo>
                          <a:lnTo>
                            <a:pt x="6792" y="6745"/>
                          </a:lnTo>
                          <a:lnTo>
                            <a:pt x="6792" y="5230"/>
                          </a:lnTo>
                          <a:lnTo>
                            <a:pt x="1" y="5230"/>
                          </a:lnTo>
                          <a:lnTo>
                            <a:pt x="1" y="18243"/>
                          </a:lnTo>
                          <a:lnTo>
                            <a:pt x="3722" y="18243"/>
                          </a:lnTo>
                          <a:lnTo>
                            <a:pt x="3722" y="16761"/>
                          </a:lnTo>
                          <a:cubicBezTo>
                            <a:pt x="3722" y="14335"/>
                            <a:pt x="5689" y="12364"/>
                            <a:pt x="8118" y="12364"/>
                          </a:cubicBezTo>
                          <a:lnTo>
                            <a:pt x="8138" y="12364"/>
                          </a:lnTo>
                          <a:cubicBezTo>
                            <a:pt x="8355" y="12365"/>
                            <a:pt x="8571" y="12366"/>
                            <a:pt x="8785" y="12366"/>
                          </a:cubicBezTo>
                          <a:cubicBezTo>
                            <a:pt x="10281" y="12366"/>
                            <a:pt x="11680" y="12346"/>
                            <a:pt x="12949" y="12306"/>
                          </a:cubicBezTo>
                          <a:cubicBezTo>
                            <a:pt x="13215" y="12297"/>
                            <a:pt x="13470" y="12293"/>
                            <a:pt x="13712" y="12293"/>
                          </a:cubicBezTo>
                          <a:cubicBezTo>
                            <a:pt x="15786" y="12293"/>
                            <a:pt x="16995" y="12621"/>
                            <a:pt x="17789" y="13374"/>
                          </a:cubicBezTo>
                          <a:cubicBezTo>
                            <a:pt x="17866" y="13448"/>
                            <a:pt x="17941" y="13526"/>
                            <a:pt x="18009" y="13610"/>
                          </a:cubicBezTo>
                          <a:cubicBezTo>
                            <a:pt x="19963" y="12539"/>
                            <a:pt x="19927" y="9744"/>
                            <a:pt x="19927" y="9715"/>
                          </a:cubicBezTo>
                          <a:lnTo>
                            <a:pt x="19927" y="4156"/>
                          </a:lnTo>
                          <a:cubicBezTo>
                            <a:pt x="19927" y="2603"/>
                            <a:pt x="19545" y="1461"/>
                            <a:pt x="18795" y="763"/>
                          </a:cubicBezTo>
                          <a:cubicBezTo>
                            <a:pt x="18032" y="53"/>
                            <a:pt x="17079" y="1"/>
                            <a:pt x="16810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" name="Google Shape;5099;p99">
                      <a:extLst>
                        <a:ext uri="{FF2B5EF4-FFF2-40B4-BE49-F238E27FC236}">
                          <a16:creationId xmlns:a16="http://schemas.microsoft.com/office/drawing/2014/main" id="{EA876145-7BBF-83AC-4A2E-443A303FB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1573" y="2063282"/>
                      <a:ext cx="177311" cy="1425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33" h="10396" extrusionOk="0">
                          <a:moveTo>
                            <a:pt x="3097" y="1"/>
                          </a:moveTo>
                          <a:cubicBezTo>
                            <a:pt x="134" y="1"/>
                            <a:pt x="4" y="3928"/>
                            <a:pt x="1" y="4087"/>
                          </a:cubicBezTo>
                          <a:lnTo>
                            <a:pt x="1" y="10396"/>
                          </a:lnTo>
                          <a:lnTo>
                            <a:pt x="3796" y="10396"/>
                          </a:lnTo>
                          <a:cubicBezTo>
                            <a:pt x="5061" y="10393"/>
                            <a:pt x="6087" y="9367"/>
                            <a:pt x="6087" y="8102"/>
                          </a:cubicBezTo>
                          <a:lnTo>
                            <a:pt x="6087" y="7568"/>
                          </a:lnTo>
                          <a:cubicBezTo>
                            <a:pt x="6083" y="6255"/>
                            <a:pt x="5022" y="5193"/>
                            <a:pt x="3712" y="5193"/>
                          </a:cubicBezTo>
                          <a:lnTo>
                            <a:pt x="2803" y="5193"/>
                          </a:lnTo>
                          <a:cubicBezTo>
                            <a:pt x="2499" y="5193"/>
                            <a:pt x="2249" y="4944"/>
                            <a:pt x="2249" y="4640"/>
                          </a:cubicBezTo>
                          <a:cubicBezTo>
                            <a:pt x="2249" y="4336"/>
                            <a:pt x="2499" y="4087"/>
                            <a:pt x="2803" y="4087"/>
                          </a:cubicBezTo>
                          <a:lnTo>
                            <a:pt x="3715" y="4087"/>
                          </a:lnTo>
                          <a:cubicBezTo>
                            <a:pt x="5507" y="4090"/>
                            <a:pt x="7009" y="5456"/>
                            <a:pt x="7180" y="7241"/>
                          </a:cubicBezTo>
                          <a:lnTo>
                            <a:pt x="12741" y="7241"/>
                          </a:lnTo>
                          <a:cubicBezTo>
                            <a:pt x="12868" y="7086"/>
                            <a:pt x="12932" y="6847"/>
                            <a:pt x="12777" y="6420"/>
                          </a:cubicBezTo>
                          <a:cubicBezTo>
                            <a:pt x="12389" y="5323"/>
                            <a:pt x="10755" y="3708"/>
                            <a:pt x="8616" y="2301"/>
                          </a:cubicBezTo>
                          <a:cubicBezTo>
                            <a:pt x="6494" y="903"/>
                            <a:pt x="4327" y="1"/>
                            <a:pt x="3097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" name="Google Shape;5100;p99">
                      <a:extLst>
                        <a:ext uri="{FF2B5EF4-FFF2-40B4-BE49-F238E27FC236}">
                          <a16:creationId xmlns:a16="http://schemas.microsoft.com/office/drawing/2014/main" id="{D33DA0C5-19DE-89F6-0AD9-4F6134F879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1573" y="2177659"/>
                      <a:ext cx="221307" cy="1769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42" h="12904" extrusionOk="0">
                          <a:moveTo>
                            <a:pt x="13080" y="0"/>
                          </a:moveTo>
                          <a:cubicBezTo>
                            <a:pt x="13032" y="0"/>
                            <a:pt x="13005" y="2"/>
                            <a:pt x="13004" y="2"/>
                          </a:cubicBezTo>
                          <a:cubicBezTo>
                            <a:pt x="12997" y="3"/>
                            <a:pt x="12991" y="4"/>
                            <a:pt x="12985" y="4"/>
                          </a:cubicBezTo>
                          <a:cubicBezTo>
                            <a:pt x="12978" y="4"/>
                            <a:pt x="12973" y="3"/>
                            <a:pt x="12968" y="2"/>
                          </a:cubicBezTo>
                          <a:lnTo>
                            <a:pt x="7183" y="2"/>
                          </a:lnTo>
                          <a:cubicBezTo>
                            <a:pt x="7054" y="1778"/>
                            <a:pt x="5579" y="3156"/>
                            <a:pt x="3796" y="3156"/>
                          </a:cubicBezTo>
                          <a:lnTo>
                            <a:pt x="1" y="3156"/>
                          </a:lnTo>
                          <a:lnTo>
                            <a:pt x="1" y="12904"/>
                          </a:lnTo>
                          <a:lnTo>
                            <a:pt x="6792" y="12904"/>
                          </a:lnTo>
                          <a:cubicBezTo>
                            <a:pt x="6802" y="10018"/>
                            <a:pt x="9150" y="7676"/>
                            <a:pt x="12036" y="7676"/>
                          </a:cubicBezTo>
                          <a:lnTo>
                            <a:pt x="16142" y="7676"/>
                          </a:lnTo>
                          <a:lnTo>
                            <a:pt x="16142" y="3137"/>
                          </a:lnTo>
                          <a:cubicBezTo>
                            <a:pt x="16142" y="2108"/>
                            <a:pt x="15857" y="1318"/>
                            <a:pt x="15297" y="788"/>
                          </a:cubicBezTo>
                          <a:cubicBezTo>
                            <a:pt x="14516" y="51"/>
                            <a:pt x="13383" y="0"/>
                            <a:pt x="1308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4" name="Google Shape;5101;p99">
                    <a:extLst>
                      <a:ext uri="{FF2B5EF4-FFF2-40B4-BE49-F238E27FC236}">
                        <a16:creationId xmlns:a16="http://schemas.microsoft.com/office/drawing/2014/main" id="{C0319641-34C5-8942-AE23-D49B0E8E7BD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734309" y="2063282"/>
                    <a:ext cx="273693" cy="620095"/>
                    <a:chOff x="8031573" y="2063282"/>
                    <a:chExt cx="273693" cy="620095"/>
                  </a:xfrm>
                  <a:grpFill/>
                </p:grpSpPr>
                <p:sp>
                  <p:nvSpPr>
                    <p:cNvPr id="45" name="Google Shape;5102;p99">
                      <a:extLst>
                        <a:ext uri="{FF2B5EF4-FFF2-40B4-BE49-F238E27FC236}">
                          <a16:creationId xmlns:a16="http://schemas.microsoft.com/office/drawing/2014/main" id="{A33090DA-C2CC-9E19-AE00-A1CBA7493F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1573" y="2481676"/>
                      <a:ext cx="246012" cy="2017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44" h="14712" extrusionOk="0">
                          <a:moveTo>
                            <a:pt x="13714" y="1"/>
                          </a:moveTo>
                          <a:cubicBezTo>
                            <a:pt x="13485" y="1"/>
                            <a:pt x="13243" y="5"/>
                            <a:pt x="12987" y="13"/>
                          </a:cubicBezTo>
                          <a:cubicBezTo>
                            <a:pt x="11706" y="56"/>
                            <a:pt x="10294" y="76"/>
                            <a:pt x="8782" y="76"/>
                          </a:cubicBezTo>
                          <a:cubicBezTo>
                            <a:pt x="8568" y="76"/>
                            <a:pt x="8352" y="76"/>
                            <a:pt x="8134" y="75"/>
                          </a:cubicBezTo>
                          <a:lnTo>
                            <a:pt x="8118" y="75"/>
                          </a:lnTo>
                          <a:cubicBezTo>
                            <a:pt x="8116" y="75"/>
                            <a:pt x="8114" y="75"/>
                            <a:pt x="8112" y="75"/>
                          </a:cubicBezTo>
                          <a:cubicBezTo>
                            <a:pt x="6297" y="75"/>
                            <a:pt x="4825" y="1549"/>
                            <a:pt x="4828" y="3365"/>
                          </a:cubicBezTo>
                          <a:lnTo>
                            <a:pt x="4828" y="4847"/>
                          </a:lnTo>
                          <a:lnTo>
                            <a:pt x="6675" y="4847"/>
                          </a:lnTo>
                          <a:cubicBezTo>
                            <a:pt x="9163" y="4850"/>
                            <a:pt x="11182" y="6869"/>
                            <a:pt x="11185" y="9357"/>
                          </a:cubicBezTo>
                          <a:lnTo>
                            <a:pt x="11185" y="9535"/>
                          </a:lnTo>
                          <a:cubicBezTo>
                            <a:pt x="11185" y="9839"/>
                            <a:pt x="10936" y="10088"/>
                            <a:pt x="10632" y="10088"/>
                          </a:cubicBezTo>
                          <a:cubicBezTo>
                            <a:pt x="10328" y="10088"/>
                            <a:pt x="10079" y="9839"/>
                            <a:pt x="10079" y="9535"/>
                          </a:cubicBezTo>
                          <a:lnTo>
                            <a:pt x="10079" y="9357"/>
                          </a:lnTo>
                          <a:cubicBezTo>
                            <a:pt x="10079" y="7477"/>
                            <a:pt x="8555" y="5953"/>
                            <a:pt x="6675" y="5953"/>
                          </a:cubicBezTo>
                          <a:lnTo>
                            <a:pt x="1" y="5953"/>
                          </a:lnTo>
                          <a:lnTo>
                            <a:pt x="1" y="12851"/>
                          </a:lnTo>
                          <a:cubicBezTo>
                            <a:pt x="460" y="13288"/>
                            <a:pt x="2279" y="14711"/>
                            <a:pt x="6423" y="14711"/>
                          </a:cubicBezTo>
                          <a:cubicBezTo>
                            <a:pt x="11525" y="14711"/>
                            <a:pt x="14168" y="11628"/>
                            <a:pt x="14527" y="8571"/>
                          </a:cubicBezTo>
                          <a:cubicBezTo>
                            <a:pt x="14553" y="8351"/>
                            <a:pt x="14705" y="8169"/>
                            <a:pt x="14919" y="8105"/>
                          </a:cubicBezTo>
                          <a:cubicBezTo>
                            <a:pt x="15042" y="8069"/>
                            <a:pt x="17944" y="7154"/>
                            <a:pt x="17882" y="3957"/>
                          </a:cubicBezTo>
                          <a:cubicBezTo>
                            <a:pt x="17856" y="2779"/>
                            <a:pt x="17727" y="1961"/>
                            <a:pt x="17459" y="1392"/>
                          </a:cubicBezTo>
                          <a:cubicBezTo>
                            <a:pt x="17352" y="1201"/>
                            <a:pt x="17093" y="842"/>
                            <a:pt x="17028" y="780"/>
                          </a:cubicBezTo>
                          <a:cubicBezTo>
                            <a:pt x="16462" y="243"/>
                            <a:pt x="15452" y="1"/>
                            <a:pt x="13714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" name="Google Shape;5103;p99">
                      <a:extLst>
                        <a:ext uri="{FF2B5EF4-FFF2-40B4-BE49-F238E27FC236}">
                          <a16:creationId xmlns:a16="http://schemas.microsoft.com/office/drawing/2014/main" id="{F0B48BD9-91A9-7B93-E2E1-722B3AC0E0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1573" y="2298026"/>
                      <a:ext cx="273693" cy="2501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963" h="18243" extrusionOk="0">
                          <a:moveTo>
                            <a:pt x="16810" y="1"/>
                          </a:moveTo>
                          <a:cubicBezTo>
                            <a:pt x="16764" y="1"/>
                            <a:pt x="16738" y="2"/>
                            <a:pt x="16737" y="2"/>
                          </a:cubicBezTo>
                          <a:lnTo>
                            <a:pt x="12039" y="2"/>
                          </a:lnTo>
                          <a:cubicBezTo>
                            <a:pt x="9752" y="2"/>
                            <a:pt x="7902" y="1856"/>
                            <a:pt x="7898" y="4140"/>
                          </a:cubicBezTo>
                          <a:lnTo>
                            <a:pt x="7898" y="6748"/>
                          </a:lnTo>
                          <a:lnTo>
                            <a:pt x="8303" y="6748"/>
                          </a:lnTo>
                          <a:cubicBezTo>
                            <a:pt x="9966" y="6748"/>
                            <a:pt x="11315" y="8097"/>
                            <a:pt x="11315" y="9760"/>
                          </a:cubicBezTo>
                          <a:lnTo>
                            <a:pt x="11315" y="10333"/>
                          </a:lnTo>
                          <a:cubicBezTo>
                            <a:pt x="11315" y="10637"/>
                            <a:pt x="11069" y="10886"/>
                            <a:pt x="10761" y="10886"/>
                          </a:cubicBezTo>
                          <a:cubicBezTo>
                            <a:pt x="10457" y="10886"/>
                            <a:pt x="10211" y="10637"/>
                            <a:pt x="10211" y="10333"/>
                          </a:cubicBezTo>
                          <a:lnTo>
                            <a:pt x="10211" y="9760"/>
                          </a:lnTo>
                          <a:cubicBezTo>
                            <a:pt x="10208" y="8705"/>
                            <a:pt x="9357" y="7854"/>
                            <a:pt x="8303" y="7851"/>
                          </a:cubicBezTo>
                          <a:lnTo>
                            <a:pt x="6449" y="7851"/>
                          </a:lnTo>
                          <a:cubicBezTo>
                            <a:pt x="5362" y="7851"/>
                            <a:pt x="4482" y="8731"/>
                            <a:pt x="4482" y="9818"/>
                          </a:cubicBezTo>
                          <a:lnTo>
                            <a:pt x="4482" y="10624"/>
                          </a:lnTo>
                          <a:cubicBezTo>
                            <a:pt x="4482" y="10931"/>
                            <a:pt x="4233" y="11177"/>
                            <a:pt x="3929" y="11177"/>
                          </a:cubicBezTo>
                          <a:cubicBezTo>
                            <a:pt x="3624" y="11177"/>
                            <a:pt x="3375" y="10931"/>
                            <a:pt x="3375" y="10624"/>
                          </a:cubicBezTo>
                          <a:lnTo>
                            <a:pt x="3375" y="9818"/>
                          </a:lnTo>
                          <a:cubicBezTo>
                            <a:pt x="3375" y="8123"/>
                            <a:pt x="4750" y="6745"/>
                            <a:pt x="6449" y="6745"/>
                          </a:cubicBezTo>
                          <a:lnTo>
                            <a:pt x="6792" y="6745"/>
                          </a:lnTo>
                          <a:lnTo>
                            <a:pt x="6792" y="5230"/>
                          </a:lnTo>
                          <a:lnTo>
                            <a:pt x="1" y="5230"/>
                          </a:lnTo>
                          <a:lnTo>
                            <a:pt x="1" y="18243"/>
                          </a:lnTo>
                          <a:lnTo>
                            <a:pt x="3722" y="18243"/>
                          </a:lnTo>
                          <a:lnTo>
                            <a:pt x="3722" y="16761"/>
                          </a:lnTo>
                          <a:cubicBezTo>
                            <a:pt x="3722" y="14335"/>
                            <a:pt x="5689" y="12364"/>
                            <a:pt x="8118" y="12364"/>
                          </a:cubicBezTo>
                          <a:lnTo>
                            <a:pt x="8138" y="12364"/>
                          </a:lnTo>
                          <a:cubicBezTo>
                            <a:pt x="8355" y="12365"/>
                            <a:pt x="8571" y="12366"/>
                            <a:pt x="8785" y="12366"/>
                          </a:cubicBezTo>
                          <a:cubicBezTo>
                            <a:pt x="10281" y="12366"/>
                            <a:pt x="11680" y="12346"/>
                            <a:pt x="12949" y="12306"/>
                          </a:cubicBezTo>
                          <a:cubicBezTo>
                            <a:pt x="13215" y="12297"/>
                            <a:pt x="13470" y="12293"/>
                            <a:pt x="13712" y="12293"/>
                          </a:cubicBezTo>
                          <a:cubicBezTo>
                            <a:pt x="15786" y="12293"/>
                            <a:pt x="16995" y="12621"/>
                            <a:pt x="17789" y="13374"/>
                          </a:cubicBezTo>
                          <a:cubicBezTo>
                            <a:pt x="17866" y="13448"/>
                            <a:pt x="17941" y="13526"/>
                            <a:pt x="18009" y="13610"/>
                          </a:cubicBezTo>
                          <a:cubicBezTo>
                            <a:pt x="19963" y="12539"/>
                            <a:pt x="19927" y="9744"/>
                            <a:pt x="19927" y="9715"/>
                          </a:cubicBezTo>
                          <a:lnTo>
                            <a:pt x="19927" y="4156"/>
                          </a:lnTo>
                          <a:cubicBezTo>
                            <a:pt x="19927" y="2603"/>
                            <a:pt x="19545" y="1461"/>
                            <a:pt x="18795" y="763"/>
                          </a:cubicBezTo>
                          <a:cubicBezTo>
                            <a:pt x="18032" y="53"/>
                            <a:pt x="17079" y="1"/>
                            <a:pt x="16810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" name="Google Shape;5104;p99">
                      <a:extLst>
                        <a:ext uri="{FF2B5EF4-FFF2-40B4-BE49-F238E27FC236}">
                          <a16:creationId xmlns:a16="http://schemas.microsoft.com/office/drawing/2014/main" id="{6EFA3DAB-5D4E-2870-F890-6DCB71922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1573" y="2063282"/>
                      <a:ext cx="177311" cy="1425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33" h="10396" extrusionOk="0">
                          <a:moveTo>
                            <a:pt x="3097" y="1"/>
                          </a:moveTo>
                          <a:cubicBezTo>
                            <a:pt x="134" y="1"/>
                            <a:pt x="4" y="3928"/>
                            <a:pt x="1" y="4087"/>
                          </a:cubicBezTo>
                          <a:lnTo>
                            <a:pt x="1" y="10396"/>
                          </a:lnTo>
                          <a:lnTo>
                            <a:pt x="3796" y="10396"/>
                          </a:lnTo>
                          <a:cubicBezTo>
                            <a:pt x="5061" y="10393"/>
                            <a:pt x="6087" y="9367"/>
                            <a:pt x="6087" y="8102"/>
                          </a:cubicBezTo>
                          <a:lnTo>
                            <a:pt x="6087" y="7568"/>
                          </a:lnTo>
                          <a:cubicBezTo>
                            <a:pt x="6083" y="6255"/>
                            <a:pt x="5022" y="5193"/>
                            <a:pt x="3712" y="5193"/>
                          </a:cubicBezTo>
                          <a:lnTo>
                            <a:pt x="2803" y="5193"/>
                          </a:lnTo>
                          <a:cubicBezTo>
                            <a:pt x="2499" y="5193"/>
                            <a:pt x="2249" y="4944"/>
                            <a:pt x="2249" y="4640"/>
                          </a:cubicBezTo>
                          <a:cubicBezTo>
                            <a:pt x="2249" y="4336"/>
                            <a:pt x="2499" y="4087"/>
                            <a:pt x="2803" y="4087"/>
                          </a:cubicBezTo>
                          <a:lnTo>
                            <a:pt x="3715" y="4087"/>
                          </a:lnTo>
                          <a:cubicBezTo>
                            <a:pt x="5507" y="4090"/>
                            <a:pt x="7009" y="5456"/>
                            <a:pt x="7180" y="7241"/>
                          </a:cubicBezTo>
                          <a:lnTo>
                            <a:pt x="12741" y="7241"/>
                          </a:lnTo>
                          <a:cubicBezTo>
                            <a:pt x="12868" y="7086"/>
                            <a:pt x="12932" y="6847"/>
                            <a:pt x="12777" y="6420"/>
                          </a:cubicBezTo>
                          <a:cubicBezTo>
                            <a:pt x="12389" y="5323"/>
                            <a:pt x="10755" y="3708"/>
                            <a:pt x="8616" y="2301"/>
                          </a:cubicBezTo>
                          <a:cubicBezTo>
                            <a:pt x="6494" y="903"/>
                            <a:pt x="4327" y="1"/>
                            <a:pt x="3097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" name="Google Shape;5105;p99">
                      <a:extLst>
                        <a:ext uri="{FF2B5EF4-FFF2-40B4-BE49-F238E27FC236}">
                          <a16:creationId xmlns:a16="http://schemas.microsoft.com/office/drawing/2014/main" id="{51C4C9AE-5181-E1DD-C7E1-D5B0CC0C8A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1573" y="2177659"/>
                      <a:ext cx="221307" cy="1769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42" h="12904" extrusionOk="0">
                          <a:moveTo>
                            <a:pt x="13080" y="0"/>
                          </a:moveTo>
                          <a:cubicBezTo>
                            <a:pt x="13032" y="0"/>
                            <a:pt x="13005" y="2"/>
                            <a:pt x="13004" y="2"/>
                          </a:cubicBezTo>
                          <a:cubicBezTo>
                            <a:pt x="12997" y="3"/>
                            <a:pt x="12991" y="4"/>
                            <a:pt x="12985" y="4"/>
                          </a:cubicBezTo>
                          <a:cubicBezTo>
                            <a:pt x="12978" y="4"/>
                            <a:pt x="12973" y="3"/>
                            <a:pt x="12968" y="2"/>
                          </a:cubicBezTo>
                          <a:lnTo>
                            <a:pt x="7183" y="2"/>
                          </a:lnTo>
                          <a:cubicBezTo>
                            <a:pt x="7054" y="1778"/>
                            <a:pt x="5579" y="3156"/>
                            <a:pt x="3796" y="3156"/>
                          </a:cubicBezTo>
                          <a:lnTo>
                            <a:pt x="1" y="3156"/>
                          </a:lnTo>
                          <a:lnTo>
                            <a:pt x="1" y="12904"/>
                          </a:lnTo>
                          <a:lnTo>
                            <a:pt x="6792" y="12904"/>
                          </a:lnTo>
                          <a:cubicBezTo>
                            <a:pt x="6802" y="10018"/>
                            <a:pt x="9150" y="7676"/>
                            <a:pt x="12036" y="7676"/>
                          </a:cubicBezTo>
                          <a:lnTo>
                            <a:pt x="16142" y="7676"/>
                          </a:lnTo>
                          <a:lnTo>
                            <a:pt x="16142" y="3137"/>
                          </a:lnTo>
                          <a:cubicBezTo>
                            <a:pt x="16142" y="2108"/>
                            <a:pt x="15857" y="1318"/>
                            <a:pt x="15297" y="788"/>
                          </a:cubicBezTo>
                          <a:cubicBezTo>
                            <a:pt x="14516" y="51"/>
                            <a:pt x="13383" y="0"/>
                            <a:pt x="1308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612501-33EA-2606-0AE0-9B1985287BA7}"/>
                </a:ext>
              </a:extLst>
            </p:cNvPr>
            <p:cNvSpPr txBox="1"/>
            <p:nvPr/>
          </p:nvSpPr>
          <p:spPr>
            <a:xfrm>
              <a:off x="3194513" y="2904948"/>
              <a:ext cx="20564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ndara" panose="020E0502030303020204" pitchFamily="34" charset="0"/>
                </a:rPr>
                <a:t>Brand perception efforts may need to be revisited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943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F4DDA8B8-4EB5-AA61-1787-83BE6C874D15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7016D-7A5E-C60A-3F31-E29049736865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EF00-67F5-7279-41D1-E338753C439F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7" name="Google Shape;1054;p75">
            <a:extLst>
              <a:ext uri="{FF2B5EF4-FFF2-40B4-BE49-F238E27FC236}">
                <a16:creationId xmlns:a16="http://schemas.microsoft.com/office/drawing/2014/main" id="{99A4FA9A-4E2D-787F-791A-61F6916CB37C}"/>
              </a:ext>
            </a:extLst>
          </p:cNvPr>
          <p:cNvSpPr txBox="1">
            <a:spLocks/>
          </p:cNvSpPr>
          <p:nvPr/>
        </p:nvSpPr>
        <p:spPr>
          <a:xfrm>
            <a:off x="418011" y="1165234"/>
            <a:ext cx="7986607" cy="14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mbay"/>
              <a:buNone/>
              <a:defRPr sz="90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mbay"/>
              <a:buNone/>
              <a:defRPr sz="120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mbay"/>
              <a:buNone/>
              <a:defRPr sz="120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mbay"/>
              <a:buNone/>
              <a:defRPr sz="120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mbay"/>
              <a:buNone/>
              <a:defRPr sz="120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mbay"/>
              <a:buNone/>
              <a:defRPr sz="120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mbay"/>
              <a:buNone/>
              <a:defRPr sz="120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mbay"/>
              <a:buNone/>
              <a:defRPr sz="120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mbay"/>
              <a:buNone/>
              <a:defRPr sz="120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Cambay"/>
              <a:buNone/>
              <a:tabLst/>
              <a:defRPr/>
            </a:pPr>
            <a:r>
              <a:rPr kumimoji="0" lang="en" sz="8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anose="020E0502030303020204" pitchFamily="34" charset="0"/>
                <a:sym typeface="Cambay"/>
              </a:rPr>
              <a:t>~$168 Million USD</a:t>
            </a:r>
          </a:p>
        </p:txBody>
      </p:sp>
      <p:sp>
        <p:nvSpPr>
          <p:cNvPr id="8" name="Google Shape;1055;p75">
            <a:extLst>
              <a:ext uri="{FF2B5EF4-FFF2-40B4-BE49-F238E27FC236}">
                <a16:creationId xmlns:a16="http://schemas.microsoft.com/office/drawing/2014/main" id="{5D7D99C5-8C31-F647-B9D6-8D99CA026371}"/>
              </a:ext>
            </a:extLst>
          </p:cNvPr>
          <p:cNvSpPr txBox="1">
            <a:spLocks/>
          </p:cNvSpPr>
          <p:nvPr/>
        </p:nvSpPr>
        <p:spPr>
          <a:xfrm>
            <a:off x="1053737" y="2635288"/>
            <a:ext cx="7602583" cy="748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>
                <a:latin typeface="Candara" panose="020E0502030303020204" pitchFamily="34" charset="0"/>
              </a:rPr>
              <a:t>Estimated additional revenue could have been generate over the past 5 years if our model was used to set MSRP</a:t>
            </a:r>
          </a:p>
        </p:txBody>
      </p:sp>
    </p:spTree>
    <p:extLst>
      <p:ext uri="{BB962C8B-B14F-4D97-AF65-F5344CB8AC3E}">
        <p14:creationId xmlns:p14="http://schemas.microsoft.com/office/powerpoint/2010/main" val="1738385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"/>
          <p:cNvSpPr txBox="1"/>
          <p:nvPr/>
        </p:nvSpPr>
        <p:spPr>
          <a:xfrm>
            <a:off x="105530" y="2977975"/>
            <a:ext cx="1539363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  <a:ea typeface="Montserrat"/>
                <a:cs typeface="Montserrat"/>
                <a:sym typeface="Montserrat"/>
              </a:rPr>
              <a:t>Data Combination</a:t>
            </a:r>
            <a:endParaRPr sz="1600" dirty="0">
              <a:latin typeface="Candara" panose="020E05020303030202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5"/>
          <p:cNvSpPr txBox="1"/>
          <p:nvPr/>
        </p:nvSpPr>
        <p:spPr>
          <a:xfrm>
            <a:off x="3737139" y="2977975"/>
            <a:ext cx="1482233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  <a:ea typeface="Montserrat"/>
                <a:cs typeface="Montserrat"/>
                <a:sym typeface="Montserrat"/>
              </a:rPr>
              <a:t>Feature Engineering</a:t>
            </a:r>
            <a:endParaRPr sz="1600" dirty="0">
              <a:latin typeface="Candara" panose="020E0502030303020204" pitchFamily="34" charset="0"/>
            </a:endParaRPr>
          </a:p>
        </p:txBody>
      </p:sp>
      <p:sp>
        <p:nvSpPr>
          <p:cNvPr id="606" name="Google Shape;606;p5"/>
          <p:cNvSpPr txBox="1"/>
          <p:nvPr/>
        </p:nvSpPr>
        <p:spPr>
          <a:xfrm>
            <a:off x="1942145" y="2977975"/>
            <a:ext cx="1536188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  <a:ea typeface="Montserrat"/>
                <a:cs typeface="Montserrat"/>
                <a:sym typeface="Montserrat"/>
              </a:rPr>
              <a:t>Exploratory Data Analysis</a:t>
            </a:r>
            <a:endParaRPr sz="1600" dirty="0">
              <a:latin typeface="Candara" panose="020E0502030303020204" pitchFamily="34" charset="0"/>
            </a:endParaRPr>
          </a:p>
        </p:txBody>
      </p:sp>
      <p:sp>
        <p:nvSpPr>
          <p:cNvPr id="607" name="Google Shape;607;p5"/>
          <p:cNvSpPr txBox="1"/>
          <p:nvPr/>
        </p:nvSpPr>
        <p:spPr>
          <a:xfrm>
            <a:off x="5438411" y="2977975"/>
            <a:ext cx="1352672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  <a:ea typeface="Montserrat"/>
                <a:cs typeface="Montserrat"/>
                <a:sym typeface="Montserrat"/>
              </a:rPr>
              <a:t>Modeling</a:t>
            </a:r>
            <a:endParaRPr sz="1600" dirty="0">
              <a:latin typeface="Candara" panose="020E0502030303020204" pitchFamily="34" charset="0"/>
            </a:endParaRPr>
          </a:p>
        </p:txBody>
      </p:sp>
      <p:sp>
        <p:nvSpPr>
          <p:cNvPr id="608" name="Google Shape;608;p5"/>
          <p:cNvSpPr txBox="1"/>
          <p:nvPr/>
        </p:nvSpPr>
        <p:spPr>
          <a:xfrm>
            <a:off x="7164361" y="2977976"/>
            <a:ext cx="1920634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  <a:ea typeface="Montserrat"/>
                <a:cs typeface="Montserrat"/>
                <a:sym typeface="Montserrat"/>
              </a:rPr>
              <a:t>Evaluation &amp; Recommendations</a:t>
            </a:r>
            <a:endParaRPr sz="1600" dirty="0">
              <a:latin typeface="Candara" panose="020E0502030303020204" pitchFamily="34" charset="0"/>
            </a:endParaRPr>
          </a:p>
        </p:txBody>
      </p:sp>
      <p:pic>
        <p:nvPicPr>
          <p:cNvPr id="609" name="Google Shape;609;p5" descr="A graph of a number of vehicl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438"/>
          <a:stretch/>
        </p:blipFill>
        <p:spPr>
          <a:xfrm>
            <a:off x="2053977" y="1896754"/>
            <a:ext cx="1281861" cy="80675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0" name="Google Shape;61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80" y="1890404"/>
            <a:ext cx="1027645" cy="89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0080" y="1892962"/>
            <a:ext cx="1022111" cy="80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" descr="Machine Learning Archives - Sonrai Analytic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7192" y="2030587"/>
            <a:ext cx="686550" cy="48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" descr="Analysis, prediction, regression, stat, trend icon - Download on Iconfind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70272" y="2350225"/>
            <a:ext cx="536211" cy="53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6625" y="1936704"/>
            <a:ext cx="827042" cy="827042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"/>
          <p:cNvSpPr/>
          <p:nvPr/>
        </p:nvSpPr>
        <p:spPr>
          <a:xfrm rot="5400000">
            <a:off x="1146733" y="3030958"/>
            <a:ext cx="1295550" cy="252675"/>
          </a:xfrm>
          <a:prstGeom prst="triangle">
            <a:avLst>
              <a:gd name="adj" fmla="val 50000"/>
            </a:avLst>
          </a:prstGeom>
          <a:solidFill>
            <a:srgbClr val="CA1F2D"/>
          </a:solidFill>
          <a:ln w="9525" cap="flat" cmpd="sng">
            <a:solidFill>
              <a:srgbClr val="CA1F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617" name="Google Shape;617;p5"/>
          <p:cNvSpPr/>
          <p:nvPr/>
        </p:nvSpPr>
        <p:spPr>
          <a:xfrm rot="5400000">
            <a:off x="2963027" y="3030958"/>
            <a:ext cx="1295550" cy="252675"/>
          </a:xfrm>
          <a:prstGeom prst="triangle">
            <a:avLst>
              <a:gd name="adj" fmla="val 50000"/>
            </a:avLst>
          </a:prstGeom>
          <a:solidFill>
            <a:srgbClr val="CA1F2D"/>
          </a:solidFill>
          <a:ln w="9525" cap="flat" cmpd="sng">
            <a:solidFill>
              <a:srgbClr val="CA1F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618" name="Google Shape;618;p5"/>
          <p:cNvSpPr/>
          <p:nvPr/>
        </p:nvSpPr>
        <p:spPr>
          <a:xfrm rot="5400000">
            <a:off x="4704068" y="3030958"/>
            <a:ext cx="1295550" cy="252675"/>
          </a:xfrm>
          <a:prstGeom prst="triangle">
            <a:avLst>
              <a:gd name="adj" fmla="val 50000"/>
            </a:avLst>
          </a:prstGeom>
          <a:solidFill>
            <a:srgbClr val="CA1F2D"/>
          </a:solidFill>
          <a:ln w="9525" cap="flat" cmpd="sng">
            <a:solidFill>
              <a:srgbClr val="CA1F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619" name="Google Shape;619;p5"/>
          <p:cNvSpPr/>
          <p:nvPr/>
        </p:nvSpPr>
        <p:spPr>
          <a:xfrm rot="5400000">
            <a:off x="6354245" y="3030958"/>
            <a:ext cx="1295550" cy="252675"/>
          </a:xfrm>
          <a:prstGeom prst="triangle">
            <a:avLst>
              <a:gd name="adj" fmla="val 50000"/>
            </a:avLst>
          </a:prstGeom>
          <a:solidFill>
            <a:srgbClr val="CA1F2D"/>
          </a:solidFill>
          <a:ln w="9525" cap="flat" cmpd="sng">
            <a:solidFill>
              <a:srgbClr val="CA1F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270;p34">
            <a:extLst>
              <a:ext uri="{FF2B5EF4-FFF2-40B4-BE49-F238E27FC236}">
                <a16:creationId xmlns:a16="http://schemas.microsoft.com/office/drawing/2014/main" id="{7C60B6DA-9F34-0AF3-F86E-0FF8856C7FF0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Next Steps: Deploy a Pipeline to Automate Analysis and Save Over 50+ Hours of Work</a:t>
            </a:r>
          </a:p>
        </p:txBody>
      </p:sp>
      <p:sp>
        <p:nvSpPr>
          <p:cNvPr id="3" name="Google Shape;212;p29">
            <a:extLst>
              <a:ext uri="{FF2B5EF4-FFF2-40B4-BE49-F238E27FC236}">
                <a16:creationId xmlns:a16="http://schemas.microsoft.com/office/drawing/2014/main" id="{29E930F1-81DB-1E95-4CFD-DF4B2FBCA275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F834D-18F1-4EF4-3F7D-C71CB75166F3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2C535-57C0-15E1-7CDA-C484FF67401C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7D1FCF2-F704-C721-4831-A59A4943787E}"/>
              </a:ext>
            </a:extLst>
          </p:cNvPr>
          <p:cNvSpPr/>
          <p:nvPr/>
        </p:nvSpPr>
        <p:spPr>
          <a:xfrm>
            <a:off x="0" y="0"/>
            <a:ext cx="9144000" cy="51435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0" y="1028699"/>
                </a:moveTo>
                <a:lnTo>
                  <a:pt x="18287998" y="1028699"/>
                </a:lnTo>
                <a:lnTo>
                  <a:pt x="18287998" y="0"/>
                </a:lnTo>
                <a:lnTo>
                  <a:pt x="0" y="0"/>
                </a:lnTo>
                <a:lnTo>
                  <a:pt x="0" y="1028699"/>
                </a:lnTo>
                <a:close/>
              </a:path>
            </a:pathLst>
          </a:custGeom>
          <a:solidFill>
            <a:srgbClr val="CA1F2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CB8CDBF-D4BB-2DD3-B5F1-112E4EBFF3E6}"/>
              </a:ext>
            </a:extLst>
          </p:cNvPr>
          <p:cNvSpPr/>
          <p:nvPr/>
        </p:nvSpPr>
        <p:spPr>
          <a:xfrm>
            <a:off x="0" y="4629150"/>
            <a:ext cx="9144000" cy="51435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0" y="1028699"/>
                </a:moveTo>
                <a:lnTo>
                  <a:pt x="18287998" y="1028699"/>
                </a:lnTo>
                <a:lnTo>
                  <a:pt x="18287998" y="0"/>
                </a:lnTo>
                <a:lnTo>
                  <a:pt x="0" y="0"/>
                </a:lnTo>
                <a:lnTo>
                  <a:pt x="0" y="1028699"/>
                </a:lnTo>
                <a:close/>
              </a:path>
            </a:pathLst>
          </a:custGeom>
          <a:solidFill>
            <a:srgbClr val="CA1F2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0AB2B-4EB2-585D-00DE-0072F1E543BE}"/>
              </a:ext>
            </a:extLst>
          </p:cNvPr>
          <p:cNvSpPr txBox="1"/>
          <p:nvPr/>
        </p:nvSpPr>
        <p:spPr>
          <a:xfrm>
            <a:off x="2675466" y="1557626"/>
            <a:ext cx="3793067" cy="202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atin typeface="Candara" panose="020E0502030303020204" pitchFamily="34" charset="0"/>
              </a:rPr>
              <a:t>Thank You!</a:t>
            </a:r>
            <a:endParaRPr lang="en-US" sz="4000" b="1" dirty="0">
              <a:latin typeface="Candara" panose="020E0502030303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Candara" panose="020E0502030303020204" pitchFamily="34" charset="0"/>
              </a:rPr>
              <a:t>Q &amp;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81736-0EAD-B10E-B282-EC958F9645A5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99088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E61DB-DA83-7552-C0EE-218C4563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Appendix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2F4C8A2-8386-2CB5-B5A9-37CD2C2AA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CA1F2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9E2D1-1217-3EC7-A625-0C2B650EDA6B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6486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2;p29">
            <a:extLst>
              <a:ext uri="{FF2B5EF4-FFF2-40B4-BE49-F238E27FC236}">
                <a16:creationId xmlns:a16="http://schemas.microsoft.com/office/drawing/2014/main" id="{DDC23EB7-717C-3E2B-ED00-ADF0AB85F9E6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288C5-875C-B7D1-D4F8-B2A9DC5D8749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ndara" panose="020E0502030303020204" pitchFamily="34" charset="0"/>
              </a:rPr>
              <a:t>Log of Price Had to be Taken to Normalize the Distribution</a:t>
            </a:r>
            <a:endParaRPr sz="3200" dirty="0"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6D112-BBA3-F9D4-E415-A37EF9521106}"/>
              </a:ext>
            </a:extLst>
          </p:cNvPr>
          <p:cNvSpPr txBox="1"/>
          <p:nvPr/>
        </p:nvSpPr>
        <p:spPr>
          <a:xfrm>
            <a:off x="8647611" y="4835722"/>
            <a:ext cx="496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27</a:t>
            </a:r>
          </a:p>
        </p:txBody>
      </p:sp>
      <p:pic>
        <p:nvPicPr>
          <p:cNvPr id="10" name="Google Shape;340;p7" descr="A graph of a number of vehicles&#10;&#10;Description automatically generated">
            <a:extLst>
              <a:ext uri="{FF2B5EF4-FFF2-40B4-BE49-F238E27FC236}">
                <a16:creationId xmlns:a16="http://schemas.microsoft.com/office/drawing/2014/main" id="{9CD58DFB-0C2F-5ED8-F443-5E3C87ABB9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439"/>
          <a:stretch/>
        </p:blipFill>
        <p:spPr>
          <a:xfrm>
            <a:off x="74236" y="1448514"/>
            <a:ext cx="4231947" cy="2411077"/>
          </a:xfrm>
          <a:prstGeom prst="rect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341;p7" descr="A graph of a distribution of vehicles&#10;&#10;Description automatically generated">
            <a:extLst>
              <a:ext uri="{FF2B5EF4-FFF2-40B4-BE49-F238E27FC236}">
                <a16:creationId xmlns:a16="http://schemas.microsoft.com/office/drawing/2014/main" id="{4BEE745D-3562-8FF0-B2A2-FAFD4AE754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0856" y="2062721"/>
            <a:ext cx="4361636" cy="2569185"/>
          </a:xfrm>
          <a:prstGeom prst="rect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" name="Google Shape;343;p7">
            <a:extLst>
              <a:ext uri="{FF2B5EF4-FFF2-40B4-BE49-F238E27FC236}">
                <a16:creationId xmlns:a16="http://schemas.microsoft.com/office/drawing/2014/main" id="{91F278BE-46F0-896D-5835-C5648A4EA744}"/>
              </a:ext>
            </a:extLst>
          </p:cNvPr>
          <p:cNvCxnSpPr>
            <a:cxnSpLocks/>
          </p:cNvCxnSpPr>
          <p:nvPr/>
        </p:nvCxnSpPr>
        <p:spPr>
          <a:xfrm>
            <a:off x="4368018" y="3274796"/>
            <a:ext cx="289041" cy="0"/>
          </a:xfrm>
          <a:prstGeom prst="straightConnector1">
            <a:avLst/>
          </a:prstGeom>
          <a:noFill/>
          <a:ln w="38100" cap="flat" cmpd="sng">
            <a:solidFill>
              <a:srgbClr val="1A9988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84625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rmAutofit/>
          </a:bodyPr>
          <a:lstStyle/>
          <a:p>
            <a:fld id="{00000000-1234-1234-1234-123412341234}" type="slidenum">
              <a:rPr lang="en-US"/>
              <a:pPr/>
              <a:t>28</a:t>
            </a:fld>
            <a:endParaRPr/>
          </a:p>
        </p:txBody>
      </p:sp>
      <p:pic>
        <p:nvPicPr>
          <p:cNvPr id="726" name="Google Shape;726;p23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14" y="1559379"/>
            <a:ext cx="4729380" cy="35840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7" name="Google Shape;727;p23" descr="A screenshot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5694" y="1559379"/>
            <a:ext cx="4360141" cy="35840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0" name="Google Shape;730;p23"/>
          <p:cNvSpPr txBox="1"/>
          <p:nvPr/>
        </p:nvSpPr>
        <p:spPr>
          <a:xfrm>
            <a:off x="1521672" y="1312217"/>
            <a:ext cx="1722665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 b="1"/>
              <a:t>Edmunds.com Reviews</a:t>
            </a:r>
            <a:endParaRPr sz="1050"/>
          </a:p>
        </p:txBody>
      </p:sp>
      <p:sp>
        <p:nvSpPr>
          <p:cNvPr id="731" name="Google Shape;731;p23"/>
          <p:cNvSpPr txBox="1"/>
          <p:nvPr/>
        </p:nvSpPr>
        <p:spPr>
          <a:xfrm>
            <a:off x="6387586" y="1312217"/>
            <a:ext cx="1722665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 b="1"/>
              <a:t>Macroeconomic Factors</a:t>
            </a:r>
            <a:endParaRPr sz="1050"/>
          </a:p>
        </p:txBody>
      </p:sp>
      <p:sp>
        <p:nvSpPr>
          <p:cNvPr id="2" name="Google Shape;270;p34">
            <a:extLst>
              <a:ext uri="{FF2B5EF4-FFF2-40B4-BE49-F238E27FC236}">
                <a16:creationId xmlns:a16="http://schemas.microsoft.com/office/drawing/2014/main" id="{6817EAD6-B74A-CFE3-2109-150B4FBFDDE8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Correlation between MSRP and Various Factors Were Taken to Check for Feature Importance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341E5-83CA-C818-2C37-46D0D518D5DE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2;p29">
            <a:extLst>
              <a:ext uri="{FF2B5EF4-FFF2-40B4-BE49-F238E27FC236}">
                <a16:creationId xmlns:a16="http://schemas.microsoft.com/office/drawing/2014/main" id="{DDC23EB7-717C-3E2B-ED00-ADF0AB85F9E6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288C5-875C-B7D1-D4F8-B2A9DC5D8749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ndara" panose="020E0502030303020204" pitchFamily="34" charset="0"/>
              </a:rPr>
              <a:t>Log of Price Had to be Taken to Normalize the Distribution</a:t>
            </a:r>
            <a:endParaRPr sz="3200" dirty="0"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6D112-BBA3-F9D4-E415-A37EF9521106}"/>
              </a:ext>
            </a:extLst>
          </p:cNvPr>
          <p:cNvSpPr txBox="1"/>
          <p:nvPr/>
        </p:nvSpPr>
        <p:spPr>
          <a:xfrm>
            <a:off x="8612777" y="4835722"/>
            <a:ext cx="531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29</a:t>
            </a:r>
          </a:p>
        </p:txBody>
      </p:sp>
      <p:pic>
        <p:nvPicPr>
          <p:cNvPr id="4" name="Google Shape;357;p9">
            <a:extLst>
              <a:ext uri="{FF2B5EF4-FFF2-40B4-BE49-F238E27FC236}">
                <a16:creationId xmlns:a16="http://schemas.microsoft.com/office/drawing/2014/main" id="{D375FB87-3BB9-913A-EC8C-8B677E2082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2682" r="19691"/>
          <a:stretch/>
        </p:blipFill>
        <p:spPr>
          <a:xfrm>
            <a:off x="60584" y="2553273"/>
            <a:ext cx="3231981" cy="16146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1;p9">
            <a:extLst>
              <a:ext uri="{FF2B5EF4-FFF2-40B4-BE49-F238E27FC236}">
                <a16:creationId xmlns:a16="http://schemas.microsoft.com/office/drawing/2014/main" id="{71CC8E7F-03F8-C4F3-6B13-C45D69D3E017}"/>
              </a:ext>
            </a:extLst>
          </p:cNvPr>
          <p:cNvSpPr/>
          <p:nvPr/>
        </p:nvSpPr>
        <p:spPr>
          <a:xfrm>
            <a:off x="384334" y="1504770"/>
            <a:ext cx="2523124" cy="523220"/>
          </a:xfrm>
          <a:prstGeom prst="rect">
            <a:avLst/>
          </a:prstGeom>
          <a:solidFill>
            <a:srgbClr val="3B7192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ndara" panose="020E0502030303020204" pitchFamily="34" charset="0"/>
                <a:sym typeface="Arial"/>
              </a:rPr>
              <a:t>Text Data from</a:t>
            </a:r>
            <a:endParaRPr sz="18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Candara" panose="020E0502030303020204" pitchFamily="34" charset="0"/>
                <a:sym typeface="Arial"/>
              </a:rPr>
              <a:t>Edmunds.com</a:t>
            </a:r>
            <a:endParaRPr sz="1800" b="0" i="0" u="none" strike="noStrike" cap="none" dirty="0">
              <a:solidFill>
                <a:srgbClr val="FFFFFF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8" name="Google Shape;373;p9">
            <a:extLst>
              <a:ext uri="{FF2B5EF4-FFF2-40B4-BE49-F238E27FC236}">
                <a16:creationId xmlns:a16="http://schemas.microsoft.com/office/drawing/2014/main" id="{F3A672AA-2347-3ED1-7F30-AB419F3A1362}"/>
              </a:ext>
            </a:extLst>
          </p:cNvPr>
          <p:cNvSpPr txBox="1"/>
          <p:nvPr/>
        </p:nvSpPr>
        <p:spPr>
          <a:xfrm>
            <a:off x="-10211" y="2166629"/>
            <a:ext cx="31930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Model Year 2023 Nissan Altima</a:t>
            </a:r>
            <a:endParaRPr sz="16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pic>
        <p:nvPicPr>
          <p:cNvPr id="9" name="Google Shape;376;p9" descr="2022 Nissan Altima Prices, Reviews, and Photos - MotorTrend">
            <a:extLst>
              <a:ext uri="{FF2B5EF4-FFF2-40B4-BE49-F238E27FC236}">
                <a16:creationId xmlns:a16="http://schemas.microsoft.com/office/drawing/2014/main" id="{F2F0032F-A2F3-B8DA-1B2B-AEFD8EAF3E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565" y="2582616"/>
            <a:ext cx="1284832" cy="92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8;p9" descr="AI（人工知能）・頭脳のアイコン素材 | 無料のアイコンイラスト集 icon-pit">
            <a:extLst>
              <a:ext uri="{FF2B5EF4-FFF2-40B4-BE49-F238E27FC236}">
                <a16:creationId xmlns:a16="http://schemas.microsoft.com/office/drawing/2014/main" id="{4C3476A1-1474-32D1-499B-4381F40052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3483" y="2278457"/>
            <a:ext cx="1199221" cy="119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60;p9">
            <a:extLst>
              <a:ext uri="{FF2B5EF4-FFF2-40B4-BE49-F238E27FC236}">
                <a16:creationId xmlns:a16="http://schemas.microsoft.com/office/drawing/2014/main" id="{EE8DB2E4-F578-2B26-E25C-51C2F2832CB6}"/>
              </a:ext>
            </a:extLst>
          </p:cNvPr>
          <p:cNvSpPr txBox="1"/>
          <p:nvPr/>
        </p:nvSpPr>
        <p:spPr>
          <a:xfrm>
            <a:off x="3405162" y="3541945"/>
            <a:ext cx="189492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ea typeface="Montserrat"/>
                <a:cs typeface="Montserrat"/>
                <a:sym typeface="Montserrat"/>
              </a:rPr>
              <a:t>Sentence detectors/</a:t>
            </a:r>
            <a:endParaRPr sz="16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ea typeface="Montserrat"/>
                <a:cs typeface="Montserrat"/>
                <a:sym typeface="Montserrat"/>
              </a:rPr>
              <a:t>Transformers</a:t>
            </a:r>
            <a:endParaRPr sz="16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ea typeface="Montserrat"/>
                <a:cs typeface="Montserrat"/>
                <a:sym typeface="Montserrat"/>
              </a:rPr>
              <a:t>(BERT)</a:t>
            </a:r>
            <a:endParaRPr sz="16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362;p9">
            <a:extLst>
              <a:ext uri="{FF2B5EF4-FFF2-40B4-BE49-F238E27FC236}">
                <a16:creationId xmlns:a16="http://schemas.microsoft.com/office/drawing/2014/main" id="{8021BDBF-411F-BCC8-0EAF-B8636E61BF68}"/>
              </a:ext>
            </a:extLst>
          </p:cNvPr>
          <p:cNvSpPr/>
          <p:nvPr/>
        </p:nvSpPr>
        <p:spPr>
          <a:xfrm>
            <a:off x="3666742" y="1645799"/>
            <a:ext cx="1442595" cy="4617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16" name="Google Shape;363;p9">
            <a:extLst>
              <a:ext uri="{FF2B5EF4-FFF2-40B4-BE49-F238E27FC236}">
                <a16:creationId xmlns:a16="http://schemas.microsoft.com/office/drawing/2014/main" id="{C7A7B7D8-FFEE-172F-40A2-90705AABFFB5}"/>
              </a:ext>
            </a:extLst>
          </p:cNvPr>
          <p:cNvSpPr txBox="1"/>
          <p:nvPr/>
        </p:nvSpPr>
        <p:spPr>
          <a:xfrm>
            <a:off x="3500509" y="1304982"/>
            <a:ext cx="17451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NLP</a:t>
            </a:r>
            <a:endParaRPr sz="18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17" name="Google Shape;364;p9">
            <a:extLst>
              <a:ext uri="{FF2B5EF4-FFF2-40B4-BE49-F238E27FC236}">
                <a16:creationId xmlns:a16="http://schemas.microsoft.com/office/drawing/2014/main" id="{0726AAD6-692B-E87B-7959-0D1A378EEAE6}"/>
              </a:ext>
            </a:extLst>
          </p:cNvPr>
          <p:cNvSpPr/>
          <p:nvPr/>
        </p:nvSpPr>
        <p:spPr>
          <a:xfrm>
            <a:off x="5606078" y="1585843"/>
            <a:ext cx="1306149" cy="504121"/>
          </a:xfrm>
          <a:prstGeom prst="rect">
            <a:avLst/>
          </a:prstGeom>
          <a:solidFill>
            <a:srgbClr val="009999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ndara" panose="020E0502030303020204" pitchFamily="34" charset="0"/>
                <a:sym typeface="Arial"/>
              </a:rPr>
              <a:t>Topic</a:t>
            </a:r>
            <a:endParaRPr sz="1800" b="0" i="0" u="none" strike="noStrike" cap="none" dirty="0">
              <a:solidFill>
                <a:srgbClr val="FFFFFF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18" name="Google Shape;365;p9">
            <a:extLst>
              <a:ext uri="{FF2B5EF4-FFF2-40B4-BE49-F238E27FC236}">
                <a16:creationId xmlns:a16="http://schemas.microsoft.com/office/drawing/2014/main" id="{6F6DAADA-C0A9-A548-9822-CC44CA7FEFD0}"/>
              </a:ext>
            </a:extLst>
          </p:cNvPr>
          <p:cNvSpPr txBox="1"/>
          <p:nvPr/>
        </p:nvSpPr>
        <p:spPr>
          <a:xfrm>
            <a:off x="6867375" y="1563395"/>
            <a:ext cx="8041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X</a:t>
            </a:r>
            <a:endParaRPr sz="28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19" name="Google Shape;366;p9">
            <a:extLst>
              <a:ext uri="{FF2B5EF4-FFF2-40B4-BE49-F238E27FC236}">
                <a16:creationId xmlns:a16="http://schemas.microsoft.com/office/drawing/2014/main" id="{AD509E27-50BD-4BDB-1BD7-A0FCD7B6B456}"/>
              </a:ext>
            </a:extLst>
          </p:cNvPr>
          <p:cNvSpPr/>
          <p:nvPr/>
        </p:nvSpPr>
        <p:spPr>
          <a:xfrm>
            <a:off x="7606804" y="1573240"/>
            <a:ext cx="1453857" cy="504121"/>
          </a:xfrm>
          <a:prstGeom prst="rect">
            <a:avLst/>
          </a:prstGeom>
          <a:solidFill>
            <a:srgbClr val="63990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ndara" panose="020E0502030303020204" pitchFamily="34" charset="0"/>
                <a:sym typeface="Arial"/>
              </a:rPr>
              <a:t>Sentiment</a:t>
            </a:r>
            <a:endParaRPr sz="1800" b="0" i="0" u="none" strike="noStrike" cap="none">
              <a:solidFill>
                <a:srgbClr val="FFFFFF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20" name="Google Shape;367;p9">
            <a:extLst>
              <a:ext uri="{FF2B5EF4-FFF2-40B4-BE49-F238E27FC236}">
                <a16:creationId xmlns:a16="http://schemas.microsoft.com/office/drawing/2014/main" id="{0778D961-DE84-41E4-1FEF-336912814521}"/>
              </a:ext>
            </a:extLst>
          </p:cNvPr>
          <p:cNvSpPr txBox="1"/>
          <p:nvPr/>
        </p:nvSpPr>
        <p:spPr>
          <a:xfrm>
            <a:off x="5422233" y="2206995"/>
            <a:ext cx="17451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Exterior</a:t>
            </a:r>
            <a:endParaRPr sz="16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21" name="Google Shape;368;p9">
            <a:extLst>
              <a:ext uri="{FF2B5EF4-FFF2-40B4-BE49-F238E27FC236}">
                <a16:creationId xmlns:a16="http://schemas.microsoft.com/office/drawing/2014/main" id="{72B1409A-4339-D016-1DC7-439E781C529E}"/>
              </a:ext>
            </a:extLst>
          </p:cNvPr>
          <p:cNvSpPr txBox="1"/>
          <p:nvPr/>
        </p:nvSpPr>
        <p:spPr>
          <a:xfrm>
            <a:off x="7378368" y="2196006"/>
            <a:ext cx="17451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0.8</a:t>
            </a:r>
            <a:endParaRPr sz="16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22" name="Google Shape;369;p9">
            <a:extLst>
              <a:ext uri="{FF2B5EF4-FFF2-40B4-BE49-F238E27FC236}">
                <a16:creationId xmlns:a16="http://schemas.microsoft.com/office/drawing/2014/main" id="{50D6D568-0809-A6FD-1BB7-45717F423325}"/>
              </a:ext>
            </a:extLst>
          </p:cNvPr>
          <p:cNvSpPr txBox="1"/>
          <p:nvPr/>
        </p:nvSpPr>
        <p:spPr>
          <a:xfrm>
            <a:off x="5422233" y="2620071"/>
            <a:ext cx="17451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Interior</a:t>
            </a:r>
            <a:endParaRPr sz="16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23" name="Google Shape;370;p9">
            <a:extLst>
              <a:ext uri="{FF2B5EF4-FFF2-40B4-BE49-F238E27FC236}">
                <a16:creationId xmlns:a16="http://schemas.microsoft.com/office/drawing/2014/main" id="{691E6DDD-7D5C-5220-9A61-74E46E55D167}"/>
              </a:ext>
            </a:extLst>
          </p:cNvPr>
          <p:cNvSpPr txBox="1"/>
          <p:nvPr/>
        </p:nvSpPr>
        <p:spPr>
          <a:xfrm>
            <a:off x="7378368" y="2609082"/>
            <a:ext cx="17451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0.7</a:t>
            </a:r>
            <a:endParaRPr sz="16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24" name="Google Shape;371;p9">
            <a:extLst>
              <a:ext uri="{FF2B5EF4-FFF2-40B4-BE49-F238E27FC236}">
                <a16:creationId xmlns:a16="http://schemas.microsoft.com/office/drawing/2014/main" id="{8A25B817-0176-A7AF-BFC1-D8CBF9BBE0F2}"/>
              </a:ext>
            </a:extLst>
          </p:cNvPr>
          <p:cNvSpPr txBox="1"/>
          <p:nvPr/>
        </p:nvSpPr>
        <p:spPr>
          <a:xfrm>
            <a:off x="5422233" y="2883648"/>
            <a:ext cx="17451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…</a:t>
            </a:r>
            <a:endParaRPr sz="16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25" name="Google Shape;372;p9">
            <a:extLst>
              <a:ext uri="{FF2B5EF4-FFF2-40B4-BE49-F238E27FC236}">
                <a16:creationId xmlns:a16="http://schemas.microsoft.com/office/drawing/2014/main" id="{04673235-9758-9ED3-7FA5-0B5E14F0D943}"/>
              </a:ext>
            </a:extLst>
          </p:cNvPr>
          <p:cNvSpPr txBox="1"/>
          <p:nvPr/>
        </p:nvSpPr>
        <p:spPr>
          <a:xfrm>
            <a:off x="7378368" y="2872659"/>
            <a:ext cx="17451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…</a:t>
            </a:r>
            <a:endParaRPr sz="16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26" name="Google Shape;374;p9">
            <a:extLst>
              <a:ext uri="{FF2B5EF4-FFF2-40B4-BE49-F238E27FC236}">
                <a16:creationId xmlns:a16="http://schemas.microsoft.com/office/drawing/2014/main" id="{40A31069-E787-31F6-8BC5-8A3712886076}"/>
              </a:ext>
            </a:extLst>
          </p:cNvPr>
          <p:cNvSpPr txBox="1"/>
          <p:nvPr/>
        </p:nvSpPr>
        <p:spPr>
          <a:xfrm>
            <a:off x="5289449" y="3491708"/>
            <a:ext cx="201073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Performance</a:t>
            </a:r>
            <a:endParaRPr sz="1600" b="0" i="0" u="none" strike="noStrike" cap="none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  <p:sp>
        <p:nvSpPr>
          <p:cNvPr id="27" name="Google Shape;375;p9">
            <a:extLst>
              <a:ext uri="{FF2B5EF4-FFF2-40B4-BE49-F238E27FC236}">
                <a16:creationId xmlns:a16="http://schemas.microsoft.com/office/drawing/2014/main" id="{F83A96FB-61FF-67BD-A566-B14D6CF53E32}"/>
              </a:ext>
            </a:extLst>
          </p:cNvPr>
          <p:cNvSpPr txBox="1"/>
          <p:nvPr/>
        </p:nvSpPr>
        <p:spPr>
          <a:xfrm>
            <a:off x="7378368" y="3491708"/>
            <a:ext cx="17451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ndara" panose="020E0502030303020204" pitchFamily="34" charset="0"/>
                <a:sym typeface="Arial"/>
              </a:rPr>
              <a:t>0.8</a:t>
            </a:r>
            <a:endParaRPr sz="1600" b="0" i="0" u="none" strike="noStrike" cap="none" dirty="0">
              <a:solidFill>
                <a:srgbClr val="000000"/>
              </a:solidFill>
              <a:latin typeface="Candara" panose="020E05020303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53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2;p29">
            <a:extLst>
              <a:ext uri="{FF2B5EF4-FFF2-40B4-BE49-F238E27FC236}">
                <a16:creationId xmlns:a16="http://schemas.microsoft.com/office/drawing/2014/main" id="{52976F1A-0DF5-8E1F-1A3D-664B32FDA345}"/>
              </a:ext>
            </a:extLst>
          </p:cNvPr>
          <p:cNvSpPr txBox="1">
            <a:spLocks/>
          </p:cNvSpPr>
          <p:nvPr/>
        </p:nvSpPr>
        <p:spPr>
          <a:xfrm>
            <a:off x="273430" y="427779"/>
            <a:ext cx="4404893" cy="65621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Candara" panose="020E0502030303020204" pitchFamily="34" charset="0"/>
              </a:rPr>
              <a:t>Agenda</a:t>
            </a:r>
            <a:endParaRPr lang="en-US" sz="3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3074" name="Picture 2" descr="Download Nissan Logo PNG Transparent Background 4096 x 4096, SVG, EPS for  free">
            <a:extLst>
              <a:ext uri="{FF2B5EF4-FFF2-40B4-BE49-F238E27FC236}">
                <a16:creationId xmlns:a16="http://schemas.microsoft.com/office/drawing/2014/main" id="{3B209591-FA1D-80D0-CE78-92F1DA23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" t="15503" r="10128" b="16900"/>
          <a:stretch/>
        </p:blipFill>
        <p:spPr bwMode="auto">
          <a:xfrm>
            <a:off x="4678325" y="755889"/>
            <a:ext cx="4309201" cy="363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AE7C8-41BD-9FDC-28A1-37F56346B18D}"/>
              </a:ext>
            </a:extLst>
          </p:cNvPr>
          <p:cNvSpPr txBox="1"/>
          <p:nvPr/>
        </p:nvSpPr>
        <p:spPr>
          <a:xfrm>
            <a:off x="273432" y="1287412"/>
            <a:ext cx="4404893" cy="326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Inter Medium"/>
                <a:ea typeface="Inter Medium"/>
                <a:sym typeface="Inter Medium"/>
              </a:rPr>
              <a:t>Project Purpose &amp; Opportunity 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Inter Medium"/>
                <a:ea typeface="Inter Medium"/>
                <a:sym typeface="Inter Medium"/>
              </a:rPr>
              <a:t>Data Sources &amp; Exploratory Data Analysis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Inter Medium"/>
                <a:ea typeface="Inter Medium"/>
                <a:sym typeface="Inter Medium"/>
              </a:rPr>
              <a:t>Feature Engineering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Inter Medium"/>
                <a:ea typeface="Inter Medium"/>
                <a:sym typeface="Inter Medium"/>
              </a:rPr>
              <a:t>Modeling Workflow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Inter Medium"/>
                <a:ea typeface="Inter Medium"/>
                <a:sym typeface="Inter Medium"/>
              </a:rPr>
              <a:t>Findings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Inter Medium"/>
                <a:ea typeface="Inter Medium"/>
                <a:sym typeface="Inter Medium"/>
              </a:rPr>
              <a:t>Future Work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22B4F4C-EA82-EC3D-F0AA-7420FE648BBD}"/>
              </a:ext>
            </a:extLst>
          </p:cNvPr>
          <p:cNvSpPr/>
          <p:nvPr/>
        </p:nvSpPr>
        <p:spPr>
          <a:xfrm>
            <a:off x="273430" y="1146056"/>
            <a:ext cx="4404893" cy="79297"/>
          </a:xfrm>
          <a:custGeom>
            <a:avLst/>
            <a:gdLst/>
            <a:ahLst/>
            <a:cxnLst/>
            <a:rect l="l" t="t" r="r" b="b"/>
            <a:pathLst>
              <a:path w="2475865">
                <a:moveTo>
                  <a:pt x="0" y="0"/>
                </a:moveTo>
                <a:lnTo>
                  <a:pt x="2475599" y="0"/>
                </a:lnTo>
              </a:path>
            </a:pathLst>
          </a:custGeom>
          <a:ln w="38099">
            <a:solidFill>
              <a:srgbClr val="C837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8155B-1585-0CF8-950A-507156F5025D}"/>
              </a:ext>
            </a:extLst>
          </p:cNvPr>
          <p:cNvSpPr txBox="1"/>
          <p:nvPr/>
        </p:nvSpPr>
        <p:spPr>
          <a:xfrm>
            <a:off x="8793126" y="4835722"/>
            <a:ext cx="35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90280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5"/>
          <p:cNvSpPr txBox="1"/>
          <p:nvPr/>
        </p:nvSpPr>
        <p:spPr>
          <a:xfrm>
            <a:off x="202812" y="1366936"/>
            <a:ext cx="8743544" cy="64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lnSpc>
                <a:spcPct val="9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500" dirty="0">
                <a:latin typeface="Candara" panose="020E0502030303020204" pitchFamily="34" charset="0"/>
              </a:rPr>
              <a:t>Transformer is a state-of-art deep learning model for NLP. </a:t>
            </a:r>
            <a:endParaRPr sz="1050" dirty="0">
              <a:latin typeface="Candara" panose="020E0502030303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500" dirty="0">
                <a:latin typeface="Candara" panose="020E0502030303020204" pitchFamily="34" charset="0"/>
              </a:rPr>
              <a:t>High speed / High Accuracy / and well generalized. </a:t>
            </a:r>
            <a:endParaRPr sz="1500" dirty="0">
              <a:latin typeface="Candara" panose="020E0502030303020204" pitchFamily="34" charset="0"/>
            </a:endParaRPr>
          </a:p>
        </p:txBody>
      </p:sp>
      <p:pic>
        <p:nvPicPr>
          <p:cNvPr id="762" name="Google Shape;76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3827" y="1594762"/>
            <a:ext cx="2212643" cy="310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5"/>
          <p:cNvSpPr txBox="1"/>
          <p:nvPr/>
        </p:nvSpPr>
        <p:spPr>
          <a:xfrm>
            <a:off x="3025933" y="3941925"/>
            <a:ext cx="2541467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1500">
                <a:latin typeface="Candara" panose="020E0502030303020204" pitchFamily="34" charset="0"/>
              </a:rPr>
              <a:t>1. Words &amp; positions are embedded(Vector with lower dimensions)</a:t>
            </a:r>
            <a:endParaRPr sz="2100">
              <a:latin typeface="Candara" panose="020E0502030303020204" pitchFamily="34" charset="0"/>
            </a:endParaRPr>
          </a:p>
        </p:txBody>
      </p:sp>
      <p:sp>
        <p:nvSpPr>
          <p:cNvPr id="764" name="Google Shape;764;p25"/>
          <p:cNvSpPr txBox="1"/>
          <p:nvPr/>
        </p:nvSpPr>
        <p:spPr>
          <a:xfrm>
            <a:off x="3028168" y="2963436"/>
            <a:ext cx="2541467" cy="761717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1500">
                <a:latin typeface="Candara" panose="020E0502030303020204" pitchFamily="34" charset="0"/>
              </a:rPr>
              <a:t>2. Get the relationship score (Self attention) between words in the text</a:t>
            </a:r>
            <a:endParaRPr sz="2100">
              <a:latin typeface="Candara" panose="020E0502030303020204" pitchFamily="34" charset="0"/>
            </a:endParaRPr>
          </a:p>
        </p:txBody>
      </p:sp>
      <p:pic>
        <p:nvPicPr>
          <p:cNvPr id="765" name="Google Shape;76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78" y="2293602"/>
            <a:ext cx="2596010" cy="2453437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6" name="Google Shape;766;p25"/>
          <p:cNvSpPr txBox="1"/>
          <p:nvPr/>
        </p:nvSpPr>
        <p:spPr>
          <a:xfrm>
            <a:off x="685264" y="4898866"/>
            <a:ext cx="4573131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200"/>
            </a:pPr>
            <a:r>
              <a:rPr lang="en-US" sz="900">
                <a:latin typeface="Candara" panose="020E0502030303020204" pitchFamily="34" charset="0"/>
              </a:rPr>
              <a:t>Source: http://jalammar.github.io/illustrated-transformer/</a:t>
            </a:r>
            <a:endParaRPr sz="1050">
              <a:latin typeface="Candara" panose="020E0502030303020204" pitchFamily="34" charset="0"/>
            </a:endParaRPr>
          </a:p>
        </p:txBody>
      </p:sp>
      <p:cxnSp>
        <p:nvCxnSpPr>
          <p:cNvPr id="767" name="Google Shape;767;p25"/>
          <p:cNvCxnSpPr/>
          <p:nvPr/>
        </p:nvCxnSpPr>
        <p:spPr>
          <a:xfrm rot="10800000">
            <a:off x="2680003" y="2293603"/>
            <a:ext cx="348164" cy="66983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8" name="Google Shape;768;p25"/>
          <p:cNvCxnSpPr/>
          <p:nvPr/>
        </p:nvCxnSpPr>
        <p:spPr>
          <a:xfrm rot="10800000" flipH="1">
            <a:off x="2676187" y="3725183"/>
            <a:ext cx="359612" cy="10218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9" name="Google Shape;769;p25"/>
          <p:cNvSpPr txBox="1"/>
          <p:nvPr/>
        </p:nvSpPr>
        <p:spPr>
          <a:xfrm>
            <a:off x="3826702" y="2542329"/>
            <a:ext cx="1974155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1500">
                <a:latin typeface="Candara" panose="020E0502030303020204" pitchFamily="34" charset="0"/>
              </a:rPr>
              <a:t>3. Neural Network </a:t>
            </a:r>
            <a:endParaRPr sz="2100">
              <a:latin typeface="Candara" panose="020E0502030303020204" pitchFamily="34" charset="0"/>
            </a:endParaRPr>
          </a:p>
        </p:txBody>
      </p:sp>
      <p:sp>
        <p:nvSpPr>
          <p:cNvPr id="770" name="Google Shape;770;p25"/>
          <p:cNvSpPr txBox="1"/>
          <p:nvPr/>
        </p:nvSpPr>
        <p:spPr>
          <a:xfrm>
            <a:off x="5122096" y="4860774"/>
            <a:ext cx="2666769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>
                <a:latin typeface="Candara" panose="020E0502030303020204" pitchFamily="34" charset="0"/>
              </a:rPr>
              <a:t>https://nlpillustration.tech/?p=2171</a:t>
            </a:r>
            <a:endParaRPr sz="1050">
              <a:latin typeface="Candara" panose="020E0502030303020204" pitchFamily="34" charset="0"/>
            </a:endParaRPr>
          </a:p>
        </p:txBody>
      </p:sp>
      <p:sp>
        <p:nvSpPr>
          <p:cNvPr id="771" name="Google Shape;771;p25"/>
          <p:cNvSpPr txBox="1"/>
          <p:nvPr/>
        </p:nvSpPr>
        <p:spPr>
          <a:xfrm>
            <a:off x="7339153" y="1796956"/>
            <a:ext cx="1785335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1500">
                <a:latin typeface="Candara" panose="020E0502030303020204" pitchFamily="34" charset="0"/>
              </a:rPr>
              <a:t>5. Neural Network </a:t>
            </a:r>
            <a:endParaRPr sz="2100">
              <a:latin typeface="Candara" panose="020E0502030303020204" pitchFamily="34" charset="0"/>
            </a:endParaRPr>
          </a:p>
        </p:txBody>
      </p:sp>
      <p:sp>
        <p:nvSpPr>
          <p:cNvPr id="772" name="Google Shape;772;p25"/>
          <p:cNvSpPr txBox="1"/>
          <p:nvPr/>
        </p:nvSpPr>
        <p:spPr>
          <a:xfrm>
            <a:off x="7355247" y="2846910"/>
            <a:ext cx="1842894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1500">
                <a:latin typeface="Candara" panose="020E0502030303020204" pitchFamily="34" charset="0"/>
              </a:rPr>
              <a:t>4. Understand important word for the task</a:t>
            </a:r>
            <a:endParaRPr sz="2100">
              <a:latin typeface="Candara" panose="020E0502030303020204" pitchFamily="34" charset="0"/>
            </a:endParaRPr>
          </a:p>
        </p:txBody>
      </p:sp>
      <p:sp>
        <p:nvSpPr>
          <p:cNvPr id="2" name="Google Shape;270;p34">
            <a:extLst>
              <a:ext uri="{FF2B5EF4-FFF2-40B4-BE49-F238E27FC236}">
                <a16:creationId xmlns:a16="http://schemas.microsoft.com/office/drawing/2014/main" id="{A984C8B8-D88C-AA60-037D-8E9953BC4F17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3200" b="1" dirty="0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Transformers Were Used for </a:t>
            </a:r>
            <a:r>
              <a:rPr lang="en-US" sz="3200" b="1" dirty="0" err="1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mMaking</a:t>
            </a:r>
            <a:r>
              <a:rPr lang="en-US" sz="3200" b="1" dirty="0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  </a:t>
            </a:r>
            <a:r>
              <a:rPr lang="en-US" sz="3200" b="1" dirty="0" err="1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Edmunds.com</a:t>
            </a:r>
            <a:r>
              <a:rPr lang="en-US" sz="3200" b="1" dirty="0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 Review Data Usable</a:t>
            </a: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9D243-6234-0F1C-E900-10C3F2C78153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6"/>
          <p:cNvSpPr txBox="1"/>
          <p:nvPr/>
        </p:nvSpPr>
        <p:spPr>
          <a:xfrm>
            <a:off x="200228" y="1399998"/>
            <a:ext cx="8743544" cy="83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indent="-285750">
              <a:lnSpc>
                <a:spcPct val="9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500" dirty="0">
                <a:latin typeface="Candara" panose="020E0502030303020204" pitchFamily="34" charset="0"/>
              </a:rPr>
              <a:t>BERT is a technology using Transformer. </a:t>
            </a:r>
            <a:endParaRPr sz="1050" dirty="0">
              <a:latin typeface="Candara" panose="020E0502030303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500" dirty="0">
                <a:latin typeface="Candara" panose="020E0502030303020204" pitchFamily="34" charset="0"/>
              </a:rPr>
              <a:t>Pre-Trained model is available, and by preparing the fine-tuning training dataset, many kinds of NLP problems can be solved.</a:t>
            </a:r>
            <a:endParaRPr sz="1050" dirty="0">
              <a:latin typeface="Candara" panose="020E0502030303020204" pitchFamily="34" charset="0"/>
            </a:endParaRPr>
          </a:p>
        </p:txBody>
      </p:sp>
      <p:pic>
        <p:nvPicPr>
          <p:cNvPr id="780" name="Google Shape;7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9011" y="2337318"/>
            <a:ext cx="4440513" cy="2468528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26"/>
          <p:cNvSpPr/>
          <p:nvPr/>
        </p:nvSpPr>
        <p:spPr>
          <a:xfrm>
            <a:off x="1089477" y="3015336"/>
            <a:ext cx="1596303" cy="977774"/>
          </a:xfrm>
          <a:prstGeom prst="rect">
            <a:avLst/>
          </a:prstGeom>
          <a:solidFill>
            <a:srgbClr val="3B7192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FFFFFF"/>
              </a:buClr>
              <a:buSzPts val="2000"/>
            </a:pPr>
            <a:r>
              <a:rPr lang="en-US" sz="1500">
                <a:solidFill>
                  <a:srgbClr val="FFFFFF"/>
                </a:solidFill>
                <a:latin typeface="Candara" panose="020E0502030303020204" pitchFamily="34" charset="0"/>
              </a:rPr>
              <a:t>Pre-trained model</a:t>
            </a:r>
            <a:endParaRPr sz="1050">
              <a:latin typeface="Candara" panose="020E0502030303020204" pitchFamily="34" charset="0"/>
            </a:endParaRPr>
          </a:p>
          <a:p>
            <a:pPr algn="ctr">
              <a:buClr>
                <a:srgbClr val="FFFFFF"/>
              </a:buClr>
              <a:buSzPts val="2000"/>
            </a:pPr>
            <a:r>
              <a:rPr lang="en-US" sz="1500">
                <a:solidFill>
                  <a:srgbClr val="FFFFFF"/>
                </a:solidFill>
                <a:latin typeface="Candara" panose="020E0502030303020204" pitchFamily="34" charset="0"/>
              </a:rPr>
              <a:t>is provided on Hugging face</a:t>
            </a:r>
            <a:endParaRPr sz="150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Google Shape;270;p34">
            <a:extLst>
              <a:ext uri="{FF2B5EF4-FFF2-40B4-BE49-F238E27FC236}">
                <a16:creationId xmlns:a16="http://schemas.microsoft.com/office/drawing/2014/main" id="{98F981FD-FB65-3ADE-F1E2-0B1962B7765C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3200" b="1" dirty="0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Transformers Were Used for </a:t>
            </a:r>
            <a:r>
              <a:rPr lang="en-US" sz="3200" b="1" dirty="0" err="1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mMaking</a:t>
            </a:r>
            <a:r>
              <a:rPr lang="en-US" sz="3200" b="1" dirty="0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  </a:t>
            </a:r>
            <a:r>
              <a:rPr lang="en-US" sz="3200" b="1" dirty="0" err="1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Edmunds.com</a:t>
            </a:r>
            <a:r>
              <a:rPr lang="en-US" sz="3200" b="1" dirty="0">
                <a:solidFill>
                  <a:schemeClr val="dk1"/>
                </a:solidFill>
                <a:latin typeface="Candara" panose="020E0502030303020204" pitchFamily="34" charset="0"/>
                <a:cs typeface="JetBrains Mono"/>
                <a:sym typeface="JetBrains Mono"/>
              </a:rPr>
              <a:t> Review Data Usable</a:t>
            </a: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3E8FE-223B-8DB4-6812-C549B3C220C5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7"/>
          <p:cNvSpPr txBox="1"/>
          <p:nvPr/>
        </p:nvSpPr>
        <p:spPr>
          <a:xfrm>
            <a:off x="400456" y="1190081"/>
            <a:ext cx="8743544" cy="40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buSzPts val="2000"/>
            </a:pPr>
            <a:r>
              <a:rPr lang="en-US" sz="1500" dirty="0">
                <a:latin typeface="Candara" panose="020E0502030303020204" pitchFamily="34" charset="0"/>
              </a:rPr>
              <a:t>Prepared the model sentences by human-eyes, trained the model with this data.</a:t>
            </a:r>
            <a:r>
              <a:rPr lang="en-US" sz="1800" dirty="0">
                <a:latin typeface="Candara" panose="020E0502030303020204" pitchFamily="34" charset="0"/>
              </a:rPr>
              <a:t>  </a:t>
            </a:r>
            <a:endParaRPr sz="1800" dirty="0">
              <a:latin typeface="Candara" panose="020E0502030303020204" pitchFamily="34" charset="0"/>
            </a:endParaRPr>
          </a:p>
        </p:txBody>
      </p:sp>
      <p:graphicFrame>
        <p:nvGraphicFramePr>
          <p:cNvPr id="791" name="Google Shape;791;p27"/>
          <p:cNvGraphicFramePr/>
          <p:nvPr>
            <p:extLst>
              <p:ext uri="{D42A27DB-BD31-4B8C-83A1-F6EECF244321}">
                <p14:modId xmlns:p14="http://schemas.microsoft.com/office/powerpoint/2010/main" val="2776426634"/>
              </p:ext>
            </p:extLst>
          </p:nvPr>
        </p:nvGraphicFramePr>
        <p:xfrm>
          <a:off x="202812" y="1931658"/>
          <a:ext cx="6170456" cy="15782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9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0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sentence</a:t>
                      </a:r>
                      <a:endParaRPr sz="1100" dirty="0"/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Category</a:t>
                      </a:r>
                      <a:endParaRPr sz="1100"/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Sentiment</a:t>
                      </a:r>
                      <a:endParaRPr sz="1100"/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autonomous driving technology is great.</a:t>
                      </a:r>
                      <a:endParaRPr sz="1100" dirty="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ADAS</a:t>
                      </a:r>
                      <a:endParaRPr sz="1100" dirty="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positive</a:t>
                      </a:r>
                      <a:endParaRPr sz="110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spacious interior with balanced,</a:t>
                      </a:r>
                      <a:endParaRPr sz="1100" dirty="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ComfortQuietness</a:t>
                      </a:r>
                      <a:endParaRPr sz="1500" b="0" i="0" u="none" strike="noStrike" cap="none" dirty="0">
                        <a:solidFill>
                          <a:srgbClr val="000000"/>
                        </a:solidFill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positive</a:t>
                      </a:r>
                      <a:endParaRPr sz="110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The forester handles the roads well as long as it has good tires</a:t>
                      </a:r>
                      <a:endParaRPr sz="110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DynamicPerformance</a:t>
                      </a:r>
                      <a:endParaRPr sz="1500" b="0" i="0" u="none" strike="noStrike" cap="none" dirty="0">
                        <a:solidFill>
                          <a:srgbClr val="000000"/>
                        </a:solidFill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positive</a:t>
                      </a:r>
                      <a:endParaRPr sz="110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it was a bad looking vehicle,</a:t>
                      </a:r>
                      <a:endParaRPr sz="110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ExteriorDesign</a:t>
                      </a:r>
                      <a:endParaRPr sz="1500" b="0" i="0" u="none" strike="noStrike" cap="none" dirty="0">
                        <a:solidFill>
                          <a:srgbClr val="000000"/>
                        </a:solidFill>
                        <a:latin typeface="MS PGothic"/>
                        <a:ea typeface="MS PGothic"/>
                        <a:cs typeface="MS PGothic"/>
                        <a:sym typeface="MS PGothic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MS PGothic"/>
                          <a:ea typeface="MS PGothic"/>
                          <a:cs typeface="MS PGothic"/>
                          <a:sym typeface="MS PGothic"/>
                        </a:rPr>
                        <a:t>negative</a:t>
                      </a:r>
                      <a:endParaRPr sz="1100" dirty="0"/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92" name="Google Shape;7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2502" y="2027364"/>
            <a:ext cx="1735337" cy="15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27"/>
          <p:cNvSpPr txBox="1"/>
          <p:nvPr/>
        </p:nvSpPr>
        <p:spPr>
          <a:xfrm>
            <a:off x="6411721" y="1727280"/>
            <a:ext cx="267335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2000"/>
            </a:pPr>
            <a:r>
              <a:rPr lang="en-US" sz="1500">
                <a:latin typeface="Candara" panose="020E0502030303020204" pitchFamily="34" charset="0"/>
              </a:rPr>
              <a:t>Prepared sentences number</a:t>
            </a:r>
            <a:endParaRPr sz="1500">
              <a:latin typeface="Candara" panose="020E0502030303020204" pitchFamily="34" charset="0"/>
            </a:endParaRPr>
          </a:p>
        </p:txBody>
      </p:sp>
      <p:sp>
        <p:nvSpPr>
          <p:cNvPr id="2" name="Google Shape;270;p34">
            <a:extLst>
              <a:ext uri="{FF2B5EF4-FFF2-40B4-BE49-F238E27FC236}">
                <a16:creationId xmlns:a16="http://schemas.microsoft.com/office/drawing/2014/main" id="{4991E7F1-1A72-0DD0-1D16-64245FA209E5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3200" b="1" dirty="0">
                <a:latin typeface="Candara" panose="020E0502030303020204" pitchFamily="34" charset="0"/>
              </a:rPr>
              <a:t>Feature engineering with NLP: Training dataset</a:t>
            </a:r>
          </a:p>
          <a:p>
            <a:pPr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3200"/>
            </a:pP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5F605-F1BA-2C88-BB2A-8148F8B14553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0;p34">
            <a:extLst>
              <a:ext uri="{FF2B5EF4-FFF2-40B4-BE49-F238E27FC236}">
                <a16:creationId xmlns:a16="http://schemas.microsoft.com/office/drawing/2014/main" id="{F793136A-7E88-1D89-9A05-A89D9CC0282D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3200" b="1" dirty="0">
                <a:latin typeface="Candara" panose="020E0502030303020204" pitchFamily="34" charset="0"/>
              </a:rPr>
              <a:t>Precision / Recall / F1 for NLP Model</a:t>
            </a:r>
          </a:p>
          <a:p>
            <a:pPr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3200"/>
            </a:pPr>
            <a:endParaRPr lang="en-US" sz="3200" b="1" dirty="0">
              <a:latin typeface="Candara" panose="020E0502030303020204" pitchFamily="34" charset="0"/>
            </a:endParaRP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ED335B7D-9DA1-6C78-797F-E014D0B7D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307918"/>
              </p:ext>
            </p:extLst>
          </p:nvPr>
        </p:nvGraphicFramePr>
        <p:xfrm>
          <a:off x="135271" y="1262956"/>
          <a:ext cx="4898742" cy="3406140"/>
        </p:xfrm>
        <a:graphic>
          <a:graphicData uri="http://schemas.openxmlformats.org/drawingml/2006/table">
            <a:tbl>
              <a:tblPr firstRow="1" bandRow="1"/>
              <a:tblGrid>
                <a:gridCol w="2083215">
                  <a:extLst>
                    <a:ext uri="{9D8B030D-6E8A-4147-A177-3AD203B41FA5}">
                      <a16:colId xmlns:a16="http://schemas.microsoft.com/office/drawing/2014/main" val="2504789103"/>
                    </a:ext>
                  </a:extLst>
                </a:gridCol>
                <a:gridCol w="955530">
                  <a:extLst>
                    <a:ext uri="{9D8B030D-6E8A-4147-A177-3AD203B41FA5}">
                      <a16:colId xmlns:a16="http://schemas.microsoft.com/office/drawing/2014/main" val="1944924846"/>
                    </a:ext>
                  </a:extLst>
                </a:gridCol>
                <a:gridCol w="966553">
                  <a:extLst>
                    <a:ext uri="{9D8B030D-6E8A-4147-A177-3AD203B41FA5}">
                      <a16:colId xmlns:a16="http://schemas.microsoft.com/office/drawing/2014/main" val="1180389950"/>
                    </a:ext>
                  </a:extLst>
                </a:gridCol>
                <a:gridCol w="893444">
                  <a:extLst>
                    <a:ext uri="{9D8B030D-6E8A-4147-A177-3AD203B41FA5}">
                      <a16:colId xmlns:a16="http://schemas.microsoft.com/office/drawing/2014/main" val="1487592540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endParaRPr kumimoji="1" lang="ja-JP" altLang="en-US" sz="1100" dirty="0"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400" dirty="0">
                          <a:latin typeface="+mj-lt"/>
                        </a:rPr>
                        <a:t>Accuracy</a:t>
                      </a:r>
                      <a:endParaRPr kumimoji="1" lang="ja-JP" altLang="en-US" sz="1400" dirty="0"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i="0" u="none" strike="noStrike" cap="none" dirty="0">
                          <a:solidFill>
                            <a:schemeClr val="lt1"/>
                          </a:solidFill>
                          <a:latin typeface="+mj-lt"/>
                          <a:ea typeface="メイリオ"/>
                          <a:cs typeface="+mn-cs"/>
                          <a:sym typeface="Arial"/>
                        </a:rPr>
                        <a:t>Precision</a:t>
                      </a:r>
                      <a:endParaRPr kumimoji="1" lang="ja-JP" altLang="en-US" sz="1400" b="1" i="0" u="none" strike="noStrike" cap="none" dirty="0">
                        <a:solidFill>
                          <a:schemeClr val="lt1"/>
                        </a:solidFill>
                        <a:latin typeface="+mj-lt"/>
                        <a:ea typeface="メイリオ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i="0" u="none" strike="noStrike" cap="none" dirty="0">
                          <a:solidFill>
                            <a:schemeClr val="lt1"/>
                          </a:solidFill>
                          <a:latin typeface="+mj-lt"/>
                          <a:ea typeface="メイリオ"/>
                          <a:cs typeface="+mn-cs"/>
                          <a:sym typeface="Arial"/>
                        </a:rPr>
                        <a:t>Recall</a:t>
                      </a:r>
                      <a:endParaRPr kumimoji="1" lang="ja-JP" altLang="en-US" sz="1400" b="1" i="0" u="none" strike="noStrike" cap="none" dirty="0">
                        <a:solidFill>
                          <a:schemeClr val="lt1"/>
                        </a:solidFill>
                        <a:latin typeface="+mj-lt"/>
                        <a:ea typeface="メイリオ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193989"/>
                  </a:ext>
                </a:extLst>
              </a:tr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ADAS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93%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91%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96%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8846"/>
                  </a:ext>
                </a:extLst>
              </a:tr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Affordability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92%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95%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96%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909921"/>
                  </a:ext>
                </a:extLst>
              </a:tr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Comfort / Quietness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95%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95%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96%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65539"/>
                  </a:ext>
                </a:extLst>
              </a:tr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600" dirty="0" err="1">
                          <a:solidFill>
                            <a:schemeClr val="tx1"/>
                          </a:solidFill>
                          <a:latin typeface="+mj-lt"/>
                        </a:rPr>
                        <a:t>Infortainment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95%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 panose="020B0600070205080204" pitchFamily="34" charset="-128"/>
                          <a:cs typeface="+mn-cs"/>
                          <a:sym typeface="Arial"/>
                        </a:rPr>
                        <a:t>96%</a:t>
                      </a:r>
                      <a:endParaRPr kumimoji="1" lang="ja-JP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ＭＳ Ｐゴシック" panose="020B0600070205080204" pitchFamily="34" charset="-128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 panose="020B0600070205080204" pitchFamily="34" charset="-128"/>
                          <a:cs typeface="+mn-cs"/>
                          <a:sym typeface="Arial"/>
                        </a:rPr>
                        <a:t>94%</a:t>
                      </a:r>
                      <a:endParaRPr kumimoji="1" lang="ja-JP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ＭＳ Ｐゴシック" panose="020B0600070205080204" pitchFamily="34" charset="-128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309367"/>
                  </a:ext>
                </a:extLst>
              </a:tr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Exterior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90%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90%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91%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87483"/>
                  </a:ext>
                </a:extLst>
              </a:tr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Interior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93%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90%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95%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313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Fuel efficiency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98%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100%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97%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29157"/>
                  </a:ext>
                </a:extLst>
              </a:tr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Safety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96%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97%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95%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78715"/>
                  </a:ext>
                </a:extLst>
              </a:tr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Utility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88%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 panose="020B0600070205080204" pitchFamily="34" charset="-128"/>
                          <a:cs typeface="+mn-cs"/>
                          <a:sym typeface="Arial"/>
                        </a:rPr>
                        <a:t>86%</a:t>
                      </a:r>
                      <a:endParaRPr kumimoji="1" lang="ja-JP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ＭＳ Ｐゴシック" panose="020B0600070205080204" pitchFamily="34" charset="-128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 panose="020B0600070205080204" pitchFamily="34" charset="-128"/>
                          <a:cs typeface="+mn-cs"/>
                          <a:sym typeface="Arial"/>
                        </a:rPr>
                        <a:t>90%</a:t>
                      </a:r>
                      <a:endParaRPr kumimoji="1" lang="ja-JP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ＭＳ Ｐゴシック" panose="020B0600070205080204" pitchFamily="34" charset="-128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5611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+mj-lt"/>
                        </a:rPr>
                        <a:t>DP Ride comfort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96%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 panose="020B0600070205080204" pitchFamily="34" charset="-128"/>
                          <a:cs typeface="+mn-cs"/>
                          <a:sym typeface="Arial"/>
                        </a:rPr>
                        <a:t>96%</a:t>
                      </a:r>
                      <a:endParaRPr kumimoji="1" lang="ja-JP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ＭＳ Ｐゴシック" panose="020B0600070205080204" pitchFamily="34" charset="-128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altLang="ja-JP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 panose="020B0600070205080204" pitchFamily="34" charset="-128"/>
                          <a:cs typeface="+mn-cs"/>
                          <a:sym typeface="Arial"/>
                        </a:rPr>
                        <a:t>97%</a:t>
                      </a:r>
                      <a:endParaRPr kumimoji="1" lang="ja-JP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ＭＳ Ｐゴシック" panose="020B0600070205080204" pitchFamily="34" charset="-128"/>
                        <a:cs typeface="+mn-cs"/>
                        <a:sym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383946"/>
                  </a:ext>
                </a:extLst>
              </a:tr>
            </a:tbl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7AA14602-D22E-ADB9-D07F-5153000F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19" y="2863167"/>
            <a:ext cx="3344307" cy="804430"/>
          </a:xfrm>
          <a:prstGeom prst="rect">
            <a:avLst/>
          </a:prstGeom>
        </p:spPr>
      </p:pic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8A7371F0-71D7-1E90-605B-40442334B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486977"/>
              </p:ext>
            </p:extLst>
          </p:nvPr>
        </p:nvGraphicFramePr>
        <p:xfrm>
          <a:off x="5244693" y="1262956"/>
          <a:ext cx="3787140" cy="594360"/>
        </p:xfrm>
        <a:graphic>
          <a:graphicData uri="http://schemas.openxmlformats.org/drawingml/2006/table">
            <a:tbl>
              <a:tblPr firstRow="1" bandRow="1"/>
              <a:tblGrid>
                <a:gridCol w="1108710">
                  <a:extLst>
                    <a:ext uri="{9D8B030D-6E8A-4147-A177-3AD203B41FA5}">
                      <a16:colId xmlns:a16="http://schemas.microsoft.com/office/drawing/2014/main" val="2504789103"/>
                    </a:ext>
                  </a:extLst>
                </a:gridCol>
                <a:gridCol w="984885">
                  <a:extLst>
                    <a:ext uri="{9D8B030D-6E8A-4147-A177-3AD203B41FA5}">
                      <a16:colId xmlns:a16="http://schemas.microsoft.com/office/drawing/2014/main" val="1944924846"/>
                    </a:ext>
                  </a:extLst>
                </a:gridCol>
                <a:gridCol w="984885">
                  <a:extLst>
                    <a:ext uri="{9D8B030D-6E8A-4147-A177-3AD203B41FA5}">
                      <a16:colId xmlns:a16="http://schemas.microsoft.com/office/drawing/2014/main" val="1180389950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1487592540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endParaRPr kumimoji="1" lang="ja-JP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kumimoji="1" lang="ja-JP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i="0" u="none" strike="noStrike" cap="none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メイリオ"/>
                          <a:cs typeface="Arial" panose="020B0604020202020204" pitchFamily="34" charset="0"/>
                          <a:sym typeface="Arial"/>
                        </a:rPr>
                        <a:t>Precision</a:t>
                      </a:r>
                      <a:endParaRPr kumimoji="1" lang="ja-JP" altLang="en-US" sz="1400" b="1" i="0" u="none" strike="noStrike" cap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メイリオ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i="0" u="none" strike="noStrike" cap="none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メイリオ"/>
                          <a:cs typeface="Arial" panose="020B0604020202020204" pitchFamily="34" charset="0"/>
                          <a:sym typeface="Arial"/>
                        </a:rPr>
                        <a:t>Recall</a:t>
                      </a:r>
                      <a:endParaRPr kumimoji="1" lang="ja-JP" altLang="en-US" sz="1400" b="1" i="0" u="none" strike="noStrike" cap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メイリオ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193989"/>
                  </a:ext>
                </a:extLst>
              </a:tr>
              <a:tr h="2286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Nissan Pro Regular"/>
                          <a:ea typeface="メイリオ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600" b="0" i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99%</a:t>
                      </a:r>
                      <a:endParaRPr kumimoji="1" lang="ja-JP" altLang="en-US" sz="1600" b="0" i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99%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88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AB20105-1747-50BF-A9D4-76B61353C1E7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939293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4">
            <a:extLst>
              <a:ext uri="{FF2B5EF4-FFF2-40B4-BE49-F238E27FC236}">
                <a16:creationId xmlns:a16="http://schemas.microsoft.com/office/drawing/2014/main" id="{79E80A11-2D24-71F7-39AC-5741ECF1CEA6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3200" b="1" dirty="0">
                <a:latin typeface="Candara" panose="020E0502030303020204" pitchFamily="34" charset="0"/>
              </a:rPr>
              <a:t>Why XGBoost Performed the Best</a:t>
            </a:r>
          </a:p>
          <a:p>
            <a:pPr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3200"/>
            </a:pP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D54AEA-EC49-7CC5-5081-83294FD39A0C}"/>
              </a:ext>
            </a:extLst>
          </p:cNvPr>
          <p:cNvSpPr txBox="1"/>
          <p:nvPr/>
        </p:nvSpPr>
        <p:spPr>
          <a:xfrm>
            <a:off x="329092" y="1178592"/>
            <a:ext cx="6025415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SzPts val="2000"/>
            </a:pPr>
            <a:r>
              <a:rPr lang="en-US" altLang="ja-JP" sz="2000" b="1" dirty="0">
                <a:solidFill>
                  <a:schemeClr val="tx1"/>
                </a:solidFill>
                <a:latin typeface="+mj-lt"/>
              </a:rPr>
              <a:t>Gradient Boosting: </a:t>
            </a:r>
          </a:p>
          <a:p>
            <a:pPr>
              <a:lnSpc>
                <a:spcPct val="90000"/>
              </a:lnSpc>
              <a:buSzPts val="2000"/>
            </a:pPr>
            <a:r>
              <a:rPr lang="en-US" altLang="ja-JP" sz="1800" b="0" i="0" dirty="0">
                <a:solidFill>
                  <a:schemeClr val="tx1"/>
                </a:solidFill>
                <a:effectLst/>
                <a:latin typeface="+mj-lt"/>
              </a:rPr>
              <a:t>XGBoost is a type of Gradient Boosting algorithm that sequentially adds decision trees while focusing on correcting the errors of previous trees. This allows it to efficiently reduce model bias</a:t>
            </a:r>
          </a:p>
          <a:p>
            <a:pPr>
              <a:lnSpc>
                <a:spcPct val="90000"/>
              </a:lnSpc>
              <a:buSzPts val="2000"/>
            </a:pPr>
            <a:endParaRPr lang="en-US" altLang="ja-JP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lnSpc>
                <a:spcPct val="90000"/>
              </a:lnSpc>
              <a:buSzPts val="2000"/>
              <a:buFont typeface="Arial" panose="020B0604020202020204" pitchFamily="34" charset="0"/>
              <a:buChar char="•"/>
            </a:pPr>
            <a:endParaRPr lang="en-US" altLang="ja-JP" sz="20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90000"/>
              </a:lnSpc>
              <a:buSzPts val="2000"/>
            </a:pPr>
            <a:r>
              <a:rPr lang="en-US" altLang="ja-JP" sz="2000" b="1" dirty="0">
                <a:solidFill>
                  <a:schemeClr val="tx1"/>
                </a:solidFill>
                <a:latin typeface="+mj-lt"/>
              </a:rPr>
              <a:t>Regularization:</a:t>
            </a:r>
            <a:r>
              <a:rPr lang="en-US" altLang="ja-JP" sz="20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>
              <a:lnSpc>
                <a:spcPct val="90000"/>
              </a:lnSpc>
              <a:buSzPts val="2000"/>
            </a:pPr>
            <a:r>
              <a:rPr lang="en-US" altLang="ja-JP" sz="1800" b="0" i="0" dirty="0">
                <a:solidFill>
                  <a:schemeClr val="tx1"/>
                </a:solidFill>
                <a:effectLst/>
                <a:latin typeface="+mj-lt"/>
              </a:rPr>
              <a:t>XGBoost includes a regularization term in the loss function to prevent overfitting. This helps restrain the model from overly fitting the training data and improves generalization performance. </a:t>
            </a:r>
            <a:endParaRPr lang="en-US" altLang="ja-JP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Supervised Machine Learning with Gradient Boosting">
            <a:extLst>
              <a:ext uri="{FF2B5EF4-FFF2-40B4-BE49-F238E27FC236}">
                <a16:creationId xmlns:a16="http://schemas.microsoft.com/office/drawing/2014/main" id="{7A2C82BE-B5E9-A347-8A0F-769B41AB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70" y="1115842"/>
            <a:ext cx="1045230" cy="104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gularization | Regularization Techniques in Machine Learning">
            <a:extLst>
              <a:ext uri="{FF2B5EF4-FFF2-40B4-BE49-F238E27FC236}">
                <a16:creationId xmlns:a16="http://schemas.microsoft.com/office/drawing/2014/main" id="{D6F60B4B-2108-0274-E555-91906BEBF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66" y="3340940"/>
            <a:ext cx="1702708" cy="103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AC318-70FA-E7C3-3A84-A9C2794D5AE1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758779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4">
            <a:extLst>
              <a:ext uri="{FF2B5EF4-FFF2-40B4-BE49-F238E27FC236}">
                <a16:creationId xmlns:a16="http://schemas.microsoft.com/office/drawing/2014/main" id="{79E80A11-2D24-71F7-39AC-5741ECF1CEA6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3200" b="1" dirty="0">
                <a:latin typeface="Candara" panose="020E0502030303020204" pitchFamily="34" charset="0"/>
              </a:rPr>
              <a:t>GLM Supplemental Explanation</a:t>
            </a:r>
          </a:p>
          <a:p>
            <a:pPr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3200"/>
            </a:pP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3" name="Google Shape;510;p49">
            <a:extLst>
              <a:ext uri="{FF2B5EF4-FFF2-40B4-BE49-F238E27FC236}">
                <a16:creationId xmlns:a16="http://schemas.microsoft.com/office/drawing/2014/main" id="{BEEF413E-3D10-C84D-D4AC-64FF822923EE}"/>
              </a:ext>
            </a:extLst>
          </p:cNvPr>
          <p:cNvSpPr txBox="1"/>
          <p:nvPr/>
        </p:nvSpPr>
        <p:spPr>
          <a:xfrm>
            <a:off x="512024" y="870559"/>
            <a:ext cx="3308731" cy="38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275" rIns="0" bIns="0" anchor="t" anchorCtr="0">
            <a:spAutoFit/>
          </a:bodyPr>
          <a:lstStyle/>
          <a:p>
            <a:pPr marL="240447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-US" sz="1800" i="0" u="none" strike="noStrike" cap="none" dirty="0">
                <a:solidFill>
                  <a:srgbClr val="667E84"/>
                </a:solidFill>
                <a:latin typeface="Arial"/>
                <a:ea typeface="Arial"/>
                <a:cs typeface="Arial"/>
                <a:sym typeface="Arial"/>
              </a:rPr>
              <a:t>Gamma </a:t>
            </a:r>
            <a:r>
              <a:rPr lang="en-US" sz="1800" i="0" u="none" strike="noStrike" cap="none" dirty="0" err="1">
                <a:solidFill>
                  <a:srgbClr val="667E84"/>
                </a:solidFill>
                <a:latin typeface="Arial"/>
                <a:ea typeface="Arial"/>
                <a:cs typeface="Arial"/>
                <a:sym typeface="Arial"/>
              </a:rPr>
              <a:t>dist</a:t>
            </a:r>
            <a:r>
              <a:rPr lang="en-US" sz="1800" i="0" u="none" strike="noStrike" cap="none" dirty="0">
                <a:solidFill>
                  <a:srgbClr val="667E84"/>
                </a:solidFill>
                <a:latin typeface="Arial"/>
                <a:ea typeface="Arial"/>
                <a:cs typeface="Arial"/>
                <a:sym typeface="Arial"/>
              </a:rPr>
              <a:t> + Log link</a:t>
            </a:r>
            <a:endParaRPr sz="1800" i="0" u="none" strike="noStrike" cap="none" dirty="0">
              <a:solidFill>
                <a:srgbClr val="667E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11;p49">
            <a:extLst>
              <a:ext uri="{FF2B5EF4-FFF2-40B4-BE49-F238E27FC236}">
                <a16:creationId xmlns:a16="http://schemas.microsoft.com/office/drawing/2014/main" id="{5A6322C6-8DA8-2896-E93F-26374999BA77}"/>
              </a:ext>
            </a:extLst>
          </p:cNvPr>
          <p:cNvSpPr txBox="1"/>
          <p:nvPr/>
        </p:nvSpPr>
        <p:spPr>
          <a:xfrm>
            <a:off x="5323245" y="851578"/>
            <a:ext cx="3308731" cy="38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275" rIns="0" bIns="0" anchor="t" anchorCtr="0">
            <a:spAutoFit/>
          </a:bodyPr>
          <a:lstStyle/>
          <a:p>
            <a:pPr marL="240447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-US" sz="1800" i="0" u="none" strike="noStrike" cap="none" dirty="0">
                <a:solidFill>
                  <a:srgbClr val="667E84"/>
                </a:solidFill>
                <a:latin typeface="Arial"/>
                <a:ea typeface="Arial"/>
                <a:cs typeface="Arial"/>
                <a:sym typeface="Arial"/>
              </a:rPr>
              <a:t>Forward feature selection</a:t>
            </a:r>
            <a:endParaRPr sz="1800" i="0" u="none" strike="noStrike" cap="none" dirty="0">
              <a:solidFill>
                <a:srgbClr val="667E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509;p49" descr="A graph of a number of vehicles&#10;&#10;Description automatically generated">
            <a:extLst>
              <a:ext uri="{FF2B5EF4-FFF2-40B4-BE49-F238E27FC236}">
                <a16:creationId xmlns:a16="http://schemas.microsoft.com/office/drawing/2014/main" id="{6EB89C30-584A-5E59-1980-F86D44D80A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439"/>
          <a:stretch/>
        </p:blipFill>
        <p:spPr>
          <a:xfrm>
            <a:off x="1034631" y="1475438"/>
            <a:ext cx="2786124" cy="1623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9A7A61F-6107-AF68-60FD-4C601A1BCE6D}"/>
              </a:ext>
            </a:extLst>
          </p:cNvPr>
          <p:cNvGrpSpPr/>
          <p:nvPr/>
        </p:nvGrpSpPr>
        <p:grpSpPr>
          <a:xfrm>
            <a:off x="3913055" y="1697884"/>
            <a:ext cx="5351261" cy="898470"/>
            <a:chOff x="6095999" y="5923929"/>
            <a:chExt cx="3257850" cy="898470"/>
          </a:xfrm>
        </p:grpSpPr>
        <p:sp>
          <p:nvSpPr>
            <p:cNvPr id="8" name="Google Shape;530;p49">
              <a:extLst>
                <a:ext uri="{FF2B5EF4-FFF2-40B4-BE49-F238E27FC236}">
                  <a16:creationId xmlns:a16="http://schemas.microsoft.com/office/drawing/2014/main" id="{AE88B671-7869-D93F-6A05-CD8951367691}"/>
                </a:ext>
              </a:extLst>
            </p:cNvPr>
            <p:cNvSpPr txBox="1"/>
            <p:nvPr/>
          </p:nvSpPr>
          <p:spPr>
            <a:xfrm>
              <a:off x="6096000" y="5923929"/>
              <a:ext cx="3257849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525252"/>
                  </a:solidFill>
                  <a:latin typeface="MS PMincho"/>
                  <a:ea typeface="MS PMincho"/>
                  <a:cs typeface="MS PMincho"/>
                  <a:sym typeface="MS PMincho"/>
                </a:rPr>
                <a:t>MSRP ~ 1 + torque			</a:t>
              </a:r>
              <a:r>
                <a:rPr lang="en-US" sz="1600" b="1" i="1" u="none" strike="noStrike" cap="none" dirty="0">
                  <a:solidFill>
                    <a:srgbClr val="525252"/>
                  </a:solidFill>
                  <a:latin typeface="MS PMincho"/>
                  <a:ea typeface="MS PMincho"/>
                  <a:cs typeface="MS PMincho"/>
                  <a:sym typeface="Wingdings" pitchFamily="2" charset="2"/>
                </a:rPr>
                <a:t> </a:t>
              </a:r>
              <a:r>
                <a:rPr lang="en-US" sz="1600" b="1" i="1" u="none" strike="noStrike" cap="none" dirty="0">
                  <a:solidFill>
                    <a:srgbClr val="525252"/>
                  </a:solidFill>
                  <a:latin typeface="MS PMincho"/>
                  <a:ea typeface="MS PMincho"/>
                  <a:cs typeface="MS PMincho"/>
                  <a:sym typeface="MS PMincho"/>
                </a:rPr>
                <a:t>AIC: </a:t>
              </a:r>
              <a:r>
                <a:rPr lang="ja-JP" altLang="ja-JP">
                  <a:effectLst/>
                  <a:ea typeface="Times New Roman" panose="02020603050405020304" pitchFamily="18" charset="0"/>
                </a:rPr>
                <a:t>56,183</a:t>
              </a:r>
              <a:r>
                <a:rPr lang="ja-JP" altLang="ja-JP" sz="1600">
                  <a:effectLst/>
                </a:rPr>
                <a:t> </a:t>
              </a:r>
              <a:endParaRPr sz="1600" b="1" i="1" u="none" strike="noStrike" cap="none" dirty="0">
                <a:solidFill>
                  <a:srgbClr val="525252"/>
                </a:solidFill>
                <a:latin typeface="MS PMincho"/>
                <a:ea typeface="MS PMincho"/>
                <a:cs typeface="MS PMincho"/>
                <a:sym typeface="MS PMincho"/>
              </a:endParaRPr>
            </a:p>
          </p:txBody>
        </p:sp>
        <p:sp>
          <p:nvSpPr>
            <p:cNvPr id="9" name="Google Shape;531;p49">
              <a:extLst>
                <a:ext uri="{FF2B5EF4-FFF2-40B4-BE49-F238E27FC236}">
                  <a16:creationId xmlns:a16="http://schemas.microsoft.com/office/drawing/2014/main" id="{B163D6C4-F2AC-20CB-0655-5E2E3ABC3277}"/>
                </a:ext>
              </a:extLst>
            </p:cNvPr>
            <p:cNvSpPr txBox="1"/>
            <p:nvPr/>
          </p:nvSpPr>
          <p:spPr>
            <a:xfrm>
              <a:off x="6095999" y="6178806"/>
              <a:ext cx="32578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525252"/>
                  </a:solidFill>
                  <a:latin typeface="MS PMincho"/>
                  <a:ea typeface="MS PMincho"/>
                  <a:cs typeface="MS PMincho"/>
                  <a:sym typeface="MS PMincho"/>
                </a:rPr>
                <a:t>MSRP ~ 1 + torque + cruise control	</a:t>
              </a:r>
              <a:r>
                <a:rPr lang="en-US" sz="1600" b="1" i="1" dirty="0">
                  <a:solidFill>
                    <a:srgbClr val="525252"/>
                  </a:solidFill>
                  <a:latin typeface="MS PMincho"/>
                  <a:ea typeface="MS PMincho"/>
                  <a:cs typeface="MS PMincho"/>
                  <a:sym typeface="Wingdings" pitchFamily="2" charset="2"/>
                </a:rPr>
                <a:t> </a:t>
              </a:r>
              <a:r>
                <a:rPr lang="en-US" altLang="ja-JP" sz="1600" b="1" i="1" u="none" strike="noStrike" cap="none" dirty="0">
                  <a:solidFill>
                    <a:srgbClr val="525252"/>
                  </a:solidFill>
                  <a:latin typeface="MS PMincho"/>
                  <a:ea typeface="MS PMincho"/>
                  <a:cs typeface="MS PMincho"/>
                  <a:sym typeface="MS PMincho"/>
                </a:rPr>
                <a:t>AIC: </a:t>
              </a:r>
              <a:r>
                <a:rPr lang="ja-JP" altLang="ja-JP">
                  <a:effectLst/>
                  <a:ea typeface="Times New Roman" panose="02020603050405020304" pitchFamily="18" charset="0"/>
                </a:rPr>
                <a:t>5</a:t>
              </a:r>
              <a:r>
                <a:rPr lang="en-US" altLang="ja-JP" dirty="0">
                  <a:effectLst/>
                  <a:ea typeface="Times New Roman" panose="02020603050405020304" pitchFamily="18" charset="0"/>
                </a:rPr>
                <a:t>5</a:t>
              </a:r>
              <a:r>
                <a:rPr lang="ja-JP" altLang="ja-JP">
                  <a:effectLst/>
                  <a:ea typeface="Times New Roman" panose="02020603050405020304" pitchFamily="18" charset="0"/>
                </a:rPr>
                <a:t>,</a:t>
              </a:r>
              <a:r>
                <a:rPr lang="en-US" altLang="ja-JP" dirty="0">
                  <a:effectLst/>
                  <a:ea typeface="Times New Roman" panose="02020603050405020304" pitchFamily="18" charset="0"/>
                </a:rPr>
                <a:t>020</a:t>
              </a:r>
              <a:r>
                <a:rPr lang="ja-JP" altLang="ja-JP" sz="1600">
                  <a:effectLst/>
                </a:rPr>
                <a:t> </a:t>
              </a:r>
              <a:endParaRPr sz="1600" b="1" i="1" u="none" strike="noStrike" cap="none" dirty="0">
                <a:solidFill>
                  <a:srgbClr val="525252"/>
                </a:solidFill>
                <a:latin typeface="MS PMincho"/>
                <a:ea typeface="MS PMincho"/>
                <a:cs typeface="MS PMincho"/>
                <a:sym typeface="MS PMincho"/>
              </a:endParaRPr>
            </a:p>
          </p:txBody>
        </p:sp>
        <p:sp>
          <p:nvSpPr>
            <p:cNvPr id="12" name="Google Shape;531;p49">
              <a:extLst>
                <a:ext uri="{FF2B5EF4-FFF2-40B4-BE49-F238E27FC236}">
                  <a16:creationId xmlns:a16="http://schemas.microsoft.com/office/drawing/2014/main" id="{7E5A474E-2E3B-264B-0799-E1A81E87FBAE}"/>
                </a:ext>
              </a:extLst>
            </p:cNvPr>
            <p:cNvSpPr txBox="1"/>
            <p:nvPr/>
          </p:nvSpPr>
          <p:spPr>
            <a:xfrm>
              <a:off x="6095999" y="6483845"/>
              <a:ext cx="32578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525252"/>
                  </a:solidFill>
                  <a:latin typeface="MS PMincho"/>
                  <a:ea typeface="MS PMincho"/>
                  <a:cs typeface="MS PMincho"/>
                  <a:sym typeface="MS PMincho"/>
                </a:rPr>
                <a:t>MSRP ~ 1 + torque + cruise control + ....	</a:t>
              </a:r>
              <a:r>
                <a:rPr lang="en-US" sz="1600" b="1" i="1" dirty="0">
                  <a:solidFill>
                    <a:srgbClr val="525252"/>
                  </a:solidFill>
                  <a:latin typeface="MS PMincho"/>
                  <a:ea typeface="MS PMincho"/>
                  <a:cs typeface="MS PMincho"/>
                  <a:sym typeface="Wingdings" pitchFamily="2" charset="2"/>
                </a:rPr>
                <a:t> </a:t>
              </a:r>
              <a:r>
                <a:rPr lang="en-US" altLang="ja-JP" sz="1600" b="1" i="1" u="none" strike="noStrike" cap="none" dirty="0">
                  <a:solidFill>
                    <a:srgbClr val="525252"/>
                  </a:solidFill>
                  <a:latin typeface="MS PMincho"/>
                  <a:ea typeface="MS PMincho"/>
                  <a:cs typeface="MS PMincho"/>
                  <a:sym typeface="MS PMincho"/>
                </a:rPr>
                <a:t>AIC: </a:t>
              </a:r>
              <a:r>
                <a:rPr lang="en-US" altLang="ja-JP" sz="1600" b="1" i="1" u="none" strike="noStrike" cap="none" dirty="0">
                  <a:solidFill>
                    <a:srgbClr val="525252"/>
                  </a:solidFill>
                  <a:latin typeface="Times New Roman" panose="02020603050405020304" pitchFamily="18" charset="0"/>
                  <a:ea typeface="MS PMincho"/>
                  <a:cs typeface="MS PMincho"/>
                  <a:sym typeface="MS PMincho"/>
                </a:rPr>
                <a:t>xxx</a:t>
              </a:r>
              <a:r>
                <a:rPr lang="ja-JP" altLang="ja-JP" sz="1600">
                  <a:effectLst/>
                </a:rPr>
                <a:t> </a:t>
              </a:r>
              <a:endParaRPr sz="1600" b="1" i="1" u="none" strike="noStrike" cap="none" dirty="0">
                <a:solidFill>
                  <a:srgbClr val="525252"/>
                </a:solidFill>
                <a:latin typeface="MS PMincho"/>
                <a:ea typeface="MS PMincho"/>
                <a:cs typeface="MS PMincho"/>
                <a:sym typeface="MS PMincho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B109B25-3735-B9DF-F58C-4CE46499E65F}"/>
              </a:ext>
            </a:extLst>
          </p:cNvPr>
          <p:cNvSpPr txBox="1"/>
          <p:nvPr/>
        </p:nvSpPr>
        <p:spPr>
          <a:xfrm>
            <a:off x="907753" y="3914681"/>
            <a:ext cx="754826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effectLst/>
                <a:ea typeface="Times New Roman" panose="02020603050405020304" pitchFamily="18" charset="0"/>
              </a:rPr>
              <a:t>T</a:t>
            </a:r>
            <a:r>
              <a:rPr lang="ja-JP" altLang="ja-JP" sz="1600" b="1">
                <a:effectLst/>
                <a:ea typeface="Times New Roman" panose="02020603050405020304" pitchFamily="18" charset="0"/>
              </a:rPr>
              <a:t>he Akaike Information Criterion (AIC) </a:t>
            </a:r>
            <a:r>
              <a:rPr lang="en-US" altLang="ja-JP" sz="1600" b="1" dirty="0">
                <a:effectLst/>
                <a:ea typeface="Times New Roman" panose="02020603050405020304" pitchFamily="18" charset="0"/>
              </a:rPr>
              <a:t>= -2ln(L) + 2k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ja-JP" sz="1400">
                <a:effectLst/>
                <a:ea typeface="Times New Roman" panose="02020603050405020304" pitchFamily="18" charset="0"/>
              </a:rPr>
              <a:t>AIC considers the model’s goodness of fit and its complexity. </a:t>
            </a:r>
            <a:endParaRPr lang="en-US" altLang="ja-JP" sz="14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ea typeface="Times New Roman" panose="02020603050405020304" pitchFamily="18" charset="0"/>
              </a:rPr>
              <a:t>T</a:t>
            </a:r>
            <a:r>
              <a:rPr lang="ja-JP" altLang="ja-JP" sz="1400">
                <a:effectLst/>
                <a:ea typeface="Times New Roman" panose="02020603050405020304" pitchFamily="18" charset="0"/>
              </a:rPr>
              <a:t>he number of independent variables used to construct the model (k), and the maximum likelihood estimate of the model. </a:t>
            </a:r>
            <a:r>
              <a:rPr lang="en-US" altLang="ja-JP" sz="1400" dirty="0">
                <a:effectLst/>
                <a:ea typeface="Times New Roman" panose="02020603050405020304" pitchFamily="18" charset="0"/>
              </a:rPr>
              <a:t>(L)</a:t>
            </a:r>
            <a:endParaRPr lang="ja-JP" altLang="en-US"/>
          </a:p>
        </p:txBody>
      </p:sp>
      <p:sp>
        <p:nvSpPr>
          <p:cNvPr id="13" name="Google Shape;513;p49">
            <a:extLst>
              <a:ext uri="{FF2B5EF4-FFF2-40B4-BE49-F238E27FC236}">
                <a16:creationId xmlns:a16="http://schemas.microsoft.com/office/drawing/2014/main" id="{E9D0610F-CDF3-FD4E-D82E-191BF91B0E26}"/>
              </a:ext>
            </a:extLst>
          </p:cNvPr>
          <p:cNvSpPr txBox="1"/>
          <p:nvPr/>
        </p:nvSpPr>
        <p:spPr>
          <a:xfrm>
            <a:off x="5493609" y="2843035"/>
            <a:ext cx="235591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AIC: best fitting (Lowest AIC) features</a:t>
            </a:r>
            <a:endParaRPr sz="16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375C3-6A8B-039C-704F-7A8C4B06198D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78274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4">
            <a:extLst>
              <a:ext uri="{FF2B5EF4-FFF2-40B4-BE49-F238E27FC236}">
                <a16:creationId xmlns:a16="http://schemas.microsoft.com/office/drawing/2014/main" id="{B80DE5D0-E40F-D860-994D-BAEDAC33A690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3200" b="1" dirty="0">
                <a:latin typeface="Candara" panose="020E0502030303020204" pitchFamily="34" charset="0"/>
              </a:rPr>
              <a:t>Missing Values in the Data were Imputed Depending on the Context </a:t>
            </a:r>
          </a:p>
        </p:txBody>
      </p:sp>
      <p:pic>
        <p:nvPicPr>
          <p:cNvPr id="3074" name="Picture 2" descr="Use sklearn's KNN imputer to impute missing values on a dataframe | by  Tracyrenee | MLearning.ai | Medium">
            <a:extLst>
              <a:ext uri="{FF2B5EF4-FFF2-40B4-BE49-F238E27FC236}">
                <a16:creationId xmlns:a16="http://schemas.microsoft.com/office/drawing/2014/main" id="{8B472368-3DFC-A1DD-DB13-728AC584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59" y="2876099"/>
            <a:ext cx="2055519" cy="166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C42FCB-0268-8702-98AB-82026AB727AA}"/>
              </a:ext>
            </a:extLst>
          </p:cNvPr>
          <p:cNvSpPr txBox="1"/>
          <p:nvPr/>
        </p:nvSpPr>
        <p:spPr>
          <a:xfrm>
            <a:off x="728910" y="1559516"/>
            <a:ext cx="2998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k-</a:t>
            </a:r>
            <a:r>
              <a:rPr lang="en-US" altLang="ja-JP" sz="2000" dirty="0" err="1"/>
              <a:t>nn</a:t>
            </a:r>
            <a:r>
              <a:rPr lang="en-US" altLang="ja-JP" sz="2000" dirty="0"/>
              <a:t> imputer for randomly missing values</a:t>
            </a:r>
            <a:endParaRPr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EC38AC-CD40-2915-B636-83DB6F1325CD}"/>
              </a:ext>
            </a:extLst>
          </p:cNvPr>
          <p:cNvSpPr txBox="1"/>
          <p:nvPr/>
        </p:nvSpPr>
        <p:spPr>
          <a:xfrm>
            <a:off x="5125920" y="1559516"/>
            <a:ext cx="38003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Took the average of the same generation’s values for evaluation and residual values</a:t>
            </a:r>
          </a:p>
        </p:txBody>
      </p:sp>
      <p:pic>
        <p:nvPicPr>
          <p:cNvPr id="3076" name="Picture 4" descr="Average - Free business and finance icons">
            <a:extLst>
              <a:ext uri="{FF2B5EF4-FFF2-40B4-BE49-F238E27FC236}">
                <a16:creationId xmlns:a16="http://schemas.microsoft.com/office/drawing/2014/main" id="{F4A75F38-91EF-5A88-296F-188C9295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244" y="2820367"/>
            <a:ext cx="1551335" cy="15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96B3C9-E750-9088-A3AF-C6C46C11F8A8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928253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BECEC9E1-E08B-AC3C-3AF5-1F4702B41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382505"/>
              </p:ext>
            </p:extLst>
          </p:nvPr>
        </p:nvGraphicFramePr>
        <p:xfrm>
          <a:off x="1824496" y="812854"/>
          <a:ext cx="5721150" cy="4001588"/>
        </p:xfrm>
        <a:graphic>
          <a:graphicData uri="http://schemas.openxmlformats.org/drawingml/2006/table">
            <a:tbl>
              <a:tblPr firstRow="1" firstCol="1" bandRow="1">
                <a:tableStyleId>{1ADAB199-0EF4-4D4F-86A4-3203A2966F81}</a:tableStyleId>
              </a:tblPr>
              <a:tblGrid>
                <a:gridCol w="2860575">
                  <a:extLst>
                    <a:ext uri="{9D8B030D-6E8A-4147-A177-3AD203B41FA5}">
                      <a16:colId xmlns:a16="http://schemas.microsoft.com/office/drawing/2014/main" val="3000490245"/>
                    </a:ext>
                  </a:extLst>
                </a:gridCol>
                <a:gridCol w="2860575">
                  <a:extLst>
                    <a:ext uri="{9D8B030D-6E8A-4147-A177-3AD203B41FA5}">
                      <a16:colId xmlns:a16="http://schemas.microsoft.com/office/drawing/2014/main" val="4184671864"/>
                    </a:ext>
                  </a:extLst>
                </a:gridCol>
              </a:tblGrid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1100" b="1">
                          <a:effectLst/>
                        </a:rPr>
                        <a:t>Segment Used by Nissan</a:t>
                      </a:r>
                      <a:endParaRPr lang="ja-JP" sz="1100" b="1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1100" b="1">
                          <a:effectLst/>
                        </a:rPr>
                        <a:t>Category determined by K-Mean Cluster</a:t>
                      </a:r>
                      <a:endParaRPr lang="ja-JP" sz="1100" b="1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/>
                </a:tc>
                <a:extLst>
                  <a:ext uri="{0D108BD9-81ED-4DB2-BD59-A6C34878D82A}">
                    <a16:rowId xmlns:a16="http://schemas.microsoft.com/office/drawing/2014/main" val="789149136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Compact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LowPrice_Smallsize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4169404001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Compact LCV Van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LowPrice_Smallsize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793824489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Compact SUV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LowPrice_Smallsize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2743094960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Entry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LowPrice_Smallsize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3990338236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Entry SUV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LowPrice_Smallsize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1759504298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Lower Mid SUV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LowPrice_Smallsize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2227399381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Lower Midsize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LowPrice_Smallsize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3720784962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D Coupe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MidPrice_Midsize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2380392388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Large SUV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MidPrice_Midsize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1108867544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 Luxury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MidPrice_Midsize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1485560317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Midsize Pickup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MidPrice_Midsize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2544522807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Midsize SUV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MidPrice_Midsize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3460951269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Near Luxury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MidPrice_Midsize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564449745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Upper Midsize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MidPrice_Midsize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3101012967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Full-size Pickup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MidPrice_Largesize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2626925899"/>
                  </a:ext>
                </a:extLst>
              </a:tr>
              <a:tr h="2112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Full-size LCV Van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JP" sz="900">
                          <a:effectLst/>
                        </a:rPr>
                        <a:t>MidPrice_Largesize</a:t>
                      </a:r>
                      <a:endParaRPr lang="ja-JP" sz="900">
                        <a:effectLst/>
                        <a:latin typeface="Times New Roman" panose="02020603050405020304" pitchFamily="18" charset="0"/>
                        <a:ea typeface="ＭＳ 明朝" panose="02020609040205080304" pitchFamily="49" charset="-128"/>
                      </a:endParaRPr>
                    </a:p>
                  </a:txBody>
                  <a:tcPr marL="44447" marR="44447" marT="0" marB="0" anchor="ctr"/>
                </a:tc>
                <a:extLst>
                  <a:ext uri="{0D108BD9-81ED-4DB2-BD59-A6C34878D82A}">
                    <a16:rowId xmlns:a16="http://schemas.microsoft.com/office/drawing/2014/main" val="1824289155"/>
                  </a:ext>
                </a:extLst>
              </a:tr>
            </a:tbl>
          </a:graphicData>
        </a:graphic>
      </p:graphicFrame>
      <p:sp>
        <p:nvSpPr>
          <p:cNvPr id="3" name="Google Shape;270;p34">
            <a:extLst>
              <a:ext uri="{FF2B5EF4-FFF2-40B4-BE49-F238E27FC236}">
                <a16:creationId xmlns:a16="http://schemas.microsoft.com/office/drawing/2014/main" id="{EFE927F6-DBD1-52AB-9B53-D4AE038F2679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2800" b="1" dirty="0">
                <a:latin typeface="Candara" panose="020E0502030303020204" pitchFamily="34" charset="0"/>
              </a:rPr>
              <a:t>K-Means Category and Vehicle Segment Relationship</a:t>
            </a:r>
          </a:p>
          <a:p>
            <a:pPr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3200"/>
            </a:pPr>
            <a:endParaRPr lang="en-US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20836-A9D3-EF40-72EC-31DC8734EFC2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23843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4">
            <a:extLst>
              <a:ext uri="{FF2B5EF4-FFF2-40B4-BE49-F238E27FC236}">
                <a16:creationId xmlns:a16="http://schemas.microsoft.com/office/drawing/2014/main" id="{53E7029B-9325-4375-17C8-E83859E0BD8D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3200" b="1" dirty="0">
                <a:latin typeface="Candara" panose="020E0502030303020204" pitchFamily="34" charset="0"/>
              </a:rPr>
              <a:t>Process to Combine Data Sources into a Single Table</a:t>
            </a:r>
          </a:p>
          <a:p>
            <a:pPr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3200"/>
            </a:pPr>
            <a:endParaRPr lang="en-US" sz="3200" b="1" dirty="0">
              <a:latin typeface="Candara" panose="020E0502030303020204" pitchFamily="34" charset="0"/>
            </a:endParaRPr>
          </a:p>
        </p:txBody>
      </p:sp>
      <p:pic>
        <p:nvPicPr>
          <p:cNvPr id="4098" name="Picture 2" descr="Understanding NLP Word Embeddings — Text Vectorization | by Prabhu |  Towards Data Science">
            <a:extLst>
              <a:ext uri="{FF2B5EF4-FFF2-40B4-BE49-F238E27FC236}">
                <a16:creationId xmlns:a16="http://schemas.microsoft.com/office/drawing/2014/main" id="{F0A44FFC-990F-8B37-CBF6-B3C559B8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97" y="2011770"/>
            <a:ext cx="1579479" cy="12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339FDD-C9EB-C543-9A91-DF84115FF103}"/>
              </a:ext>
            </a:extLst>
          </p:cNvPr>
          <p:cNvSpPr txBox="1"/>
          <p:nvPr/>
        </p:nvSpPr>
        <p:spPr>
          <a:xfrm>
            <a:off x="1075419" y="1138018"/>
            <a:ext cx="3082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Matching two table’s keys</a:t>
            </a:r>
          </a:p>
          <a:p>
            <a:r>
              <a:rPr lang="en-US" altLang="ja-JP" sz="1800" dirty="0"/>
              <a:t>using cosine similarities</a:t>
            </a:r>
            <a:endParaRPr lang="ja-JP" altLang="en-US" sz="180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3A83A3EA-2E76-A50E-9933-D2AE77F6D67C}"/>
              </a:ext>
            </a:extLst>
          </p:cNvPr>
          <p:cNvSpPr/>
          <p:nvPr/>
        </p:nvSpPr>
        <p:spPr>
          <a:xfrm rot="5400000">
            <a:off x="4132521" y="2418630"/>
            <a:ext cx="1364981" cy="46201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4CC2A2-B217-4735-36F0-132660E98AC3}"/>
              </a:ext>
            </a:extLst>
          </p:cNvPr>
          <p:cNvSpPr txBox="1"/>
          <p:nvPr/>
        </p:nvSpPr>
        <p:spPr>
          <a:xfrm>
            <a:off x="5604105" y="1138018"/>
            <a:ext cx="3082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/>
              <a:t>Manually confirmed</a:t>
            </a:r>
          </a:p>
          <a:p>
            <a:r>
              <a:rPr lang="en-US" altLang="ja-JP" sz="1800" dirty="0"/>
              <a:t>the matching accuracy</a:t>
            </a:r>
            <a:endParaRPr lang="ja-JP" altLang="en-US" sz="1800"/>
          </a:p>
        </p:txBody>
      </p:sp>
      <p:pic>
        <p:nvPicPr>
          <p:cNvPr id="4100" name="Picture 4" descr="Worker Icon - Free PNG &amp; SVG 1539 - Noun Project">
            <a:extLst>
              <a:ext uri="{FF2B5EF4-FFF2-40B4-BE49-F238E27FC236}">
                <a16:creationId xmlns:a16="http://schemas.microsoft.com/office/drawing/2014/main" id="{3E51E41F-07B9-7BC3-B62B-253B534D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94" y="2153141"/>
            <a:ext cx="1032373" cy="103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128352-2B2A-C744-D3BE-367B90D9F658}"/>
              </a:ext>
            </a:extLst>
          </p:cNvPr>
          <p:cNvSpPr txBox="1"/>
          <p:nvPr/>
        </p:nvSpPr>
        <p:spPr>
          <a:xfrm>
            <a:off x="2511785" y="4061650"/>
            <a:ext cx="3082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/>
              <a:t>Next step:</a:t>
            </a:r>
          </a:p>
          <a:p>
            <a:r>
              <a:rPr lang="en-US" altLang="ja-JP" sz="1800" dirty="0"/>
              <a:t>Use Large Language Model</a:t>
            </a:r>
          </a:p>
          <a:p>
            <a:r>
              <a:rPr lang="en-US" altLang="ja-JP" sz="1800" dirty="0"/>
              <a:t>to match the keys</a:t>
            </a:r>
            <a:endParaRPr lang="ja-JP" altLang="en-US" sz="1800"/>
          </a:p>
        </p:txBody>
      </p:sp>
      <p:pic>
        <p:nvPicPr>
          <p:cNvPr id="4102" name="Picture 6" descr="A Comprehensive Overview of Large Language Models | Wisecube AI">
            <a:extLst>
              <a:ext uri="{FF2B5EF4-FFF2-40B4-BE49-F238E27FC236}">
                <a16:creationId xmlns:a16="http://schemas.microsoft.com/office/drawing/2014/main" id="{066F81BB-02EC-4D41-727A-E895A4739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377" y="4055918"/>
            <a:ext cx="1375075" cy="85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5D4C6-3AF3-307F-3911-926981F3D173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997030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7"/>
          <p:cNvSpPr txBox="1"/>
          <p:nvPr/>
        </p:nvSpPr>
        <p:spPr>
          <a:xfrm>
            <a:off x="200250" y="1968638"/>
            <a:ext cx="8743500" cy="14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>
              <a:lnSpc>
                <a:spcPct val="90000"/>
              </a:lnSpc>
              <a:buSzPts val="2000"/>
              <a:buFont typeface="Arial"/>
              <a:buChar char="•"/>
            </a:pPr>
            <a:r>
              <a:rPr lang="en-US" dirty="0">
                <a:latin typeface="Candara" panose="020E0502030303020204" pitchFamily="34" charset="0"/>
              </a:rPr>
              <a:t>The model accounts for roughly 91% of the MSRP variance, maintaining an average prediction error of $4420.87. </a:t>
            </a:r>
            <a:endParaRPr dirty="0">
              <a:latin typeface="Candara" panose="020E0502030303020204" pitchFamily="34" charset="0"/>
            </a:endParaRPr>
          </a:p>
          <a:p>
            <a:pPr marL="214313" indent="-147638">
              <a:lnSpc>
                <a:spcPct val="90000"/>
              </a:lnSpc>
              <a:buSzPts val="1400"/>
            </a:pPr>
            <a:endParaRPr dirty="0">
              <a:latin typeface="Candara" panose="020E0502030303020204" pitchFamily="34" charset="0"/>
            </a:endParaRPr>
          </a:p>
          <a:p>
            <a:pPr marL="257175" indent="-257175">
              <a:lnSpc>
                <a:spcPct val="90000"/>
              </a:lnSpc>
              <a:buSzPts val="2000"/>
              <a:buFont typeface="Arial"/>
              <a:buChar char="•"/>
            </a:pPr>
            <a:r>
              <a:rPr lang="en-US" dirty="0">
                <a:latin typeface="Candara" panose="020E0502030303020204" pitchFamily="34" charset="0"/>
              </a:rPr>
              <a:t>The model was executed with 112 features inclusive of two grouping (random effect) variables.</a:t>
            </a:r>
            <a:endParaRPr dirty="0">
              <a:latin typeface="Candara" panose="020E0502030303020204" pitchFamily="34" charset="0"/>
            </a:endParaRPr>
          </a:p>
          <a:p>
            <a:pPr marL="214313" indent="-147638">
              <a:lnSpc>
                <a:spcPct val="90000"/>
              </a:lnSpc>
              <a:buSzPts val="1400"/>
            </a:pPr>
            <a:endParaRPr dirty="0">
              <a:latin typeface="Candara" panose="020E0502030303020204" pitchFamily="34" charset="0"/>
            </a:endParaRPr>
          </a:p>
          <a:p>
            <a:pPr marL="257175" indent="-257175">
              <a:lnSpc>
                <a:spcPct val="90000"/>
              </a:lnSpc>
              <a:spcBef>
                <a:spcPts val="750"/>
              </a:spcBef>
              <a:buSzPts val="2000"/>
              <a:buFont typeface="Arial"/>
              <a:buChar char="•"/>
            </a:pPr>
            <a:r>
              <a:rPr lang="en-US" dirty="0">
                <a:latin typeface="Candara" panose="020E0502030303020204" pitchFamily="34" charset="0"/>
              </a:rPr>
              <a:t>The mixed-effects model's predictive capability is found to be inferior compared to the XGBoost model for vehicle cluster categories.</a:t>
            </a:r>
            <a:endParaRPr dirty="0">
              <a:latin typeface="Candara" panose="020E0502030303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A47A25-523A-4E6D-D4DD-1734B405EC06}"/>
              </a:ext>
            </a:extLst>
          </p:cNvPr>
          <p:cNvGrpSpPr/>
          <p:nvPr/>
        </p:nvGrpSpPr>
        <p:grpSpPr>
          <a:xfrm>
            <a:off x="3311869" y="3378562"/>
            <a:ext cx="3202069" cy="1725726"/>
            <a:chOff x="3311869" y="3378562"/>
            <a:chExt cx="3202069" cy="1725726"/>
          </a:xfrm>
        </p:grpSpPr>
        <p:pic>
          <p:nvPicPr>
            <p:cNvPr id="548" name="Google Shape;548;p17" descr="Top 5 Open-Source XGBoost Algorithm Projects to Study in 2023 - DEV  Community"/>
            <p:cNvPicPr preferRelativeResize="0"/>
            <p:nvPr/>
          </p:nvPicPr>
          <p:blipFill rotWithShape="1">
            <a:blip r:embed="rId3">
              <a:alphaModFix/>
            </a:blip>
            <a:srcRect l="19194" t="31449" r="19402" b="29218"/>
            <a:stretch/>
          </p:blipFill>
          <p:spPr>
            <a:xfrm>
              <a:off x="4157929" y="3378562"/>
              <a:ext cx="852302" cy="303314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549" name="Google Shape;549;p17"/>
            <p:cNvGraphicFramePr/>
            <p:nvPr>
              <p:extLst>
                <p:ext uri="{D42A27DB-BD31-4B8C-83A1-F6EECF244321}">
                  <p14:modId xmlns:p14="http://schemas.microsoft.com/office/powerpoint/2010/main" val="3295211899"/>
                </p:ext>
              </p:extLst>
            </p:nvPr>
          </p:nvGraphicFramePr>
          <p:xfrm>
            <a:off x="3311869" y="3723638"/>
            <a:ext cx="3202069" cy="138065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85948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304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1218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Train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u="none" strike="noStrike" cap="none" dirty="0">
                            <a:solidFill>
                              <a:srgbClr val="14285A"/>
                            </a:solidFill>
                          </a:rPr>
                          <a:t>0.99</a:t>
                        </a:r>
                        <a:endParaRPr sz="1400" u="none" strike="noStrike" cap="none" dirty="0">
                          <a:solidFill>
                            <a:srgbClr val="14285A"/>
                          </a:solidFill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</a:t>
                        </a:r>
                        <a:r>
                          <a:rPr lang="en-US" sz="1400" u="none" strike="noStrike" cap="none" dirty="0">
                            <a:solidFill>
                              <a:srgbClr val="14285A"/>
                            </a:solidFill>
                          </a:rPr>
                          <a:t>90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CV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u="none" strike="noStrike" cap="none" dirty="0">
                            <a:solidFill>
                              <a:srgbClr val="14285A"/>
                            </a:solidFill>
                          </a:rPr>
                          <a:t>0.99</a:t>
                        </a:r>
                        <a:endParaRPr sz="1400" b="1" u="none" strike="noStrike" cap="none" dirty="0">
                          <a:solidFill>
                            <a:srgbClr val="14285A"/>
                          </a:solidFill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u="none" strike="noStrike" cap="none" dirty="0">
                            <a:solidFill>
                              <a:srgbClr val="14285A"/>
                            </a:solidFill>
                          </a:rPr>
                          <a:t>0.90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Test R2</a:t>
                        </a:r>
                        <a:endParaRPr sz="1100" b="1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0.99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i="0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</a:t>
                        </a:r>
                        <a:r>
                          <a:rPr lang="en-US" sz="1400" b="1" u="none" strike="noStrike" cap="none" dirty="0">
                            <a:solidFill>
                              <a:srgbClr val="14285A"/>
                            </a:solidFill>
                          </a:rPr>
                          <a:t>90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5594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en-US" sz="1100" b="1" u="none" strike="noStrike" cap="none" dirty="0">
                            <a:solidFill>
                              <a:srgbClr val="14285A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Test RMSE</a:t>
                        </a:r>
                        <a:endParaRPr sz="1100" b="1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u="none" strike="noStrike" cap="none">
                            <a:solidFill>
                              <a:srgbClr val="14285A"/>
                            </a:solidFill>
                          </a:rPr>
                          <a:t>1162</a:t>
                        </a:r>
                        <a:endParaRPr sz="1400" b="1" i="0" u="none" strike="noStrike" cap="none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400" b="1" u="none" strike="noStrike" cap="none" dirty="0">
                            <a:solidFill>
                              <a:srgbClr val="14285A"/>
                            </a:solidFill>
                          </a:rPr>
                          <a:t>6349</a:t>
                        </a:r>
                        <a:endParaRPr sz="1400" b="1" i="0" u="none" strike="noStrike" cap="none" dirty="0">
                          <a:solidFill>
                            <a:srgbClr val="14285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8588" marR="68588" marT="34294" marB="34294">
                      <a:lnL w="38100" cap="flat" cmpd="sng">
                        <a:solidFill>
                          <a:srgbClr val="00B05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4C74D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550" name="Google Shape;550;p17"/>
            <p:cNvSpPr txBox="1"/>
            <p:nvPr/>
          </p:nvSpPr>
          <p:spPr>
            <a:xfrm>
              <a:off x="4978087" y="3380143"/>
              <a:ext cx="1535850" cy="300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2000"/>
              </a:pPr>
              <a:r>
                <a:rPr lang="en-US" sz="1500">
                  <a:solidFill>
                    <a:schemeClr val="dk2"/>
                  </a:solidFill>
                </a:rPr>
                <a:t>Mixed Effects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sp>
        <p:nvSpPr>
          <p:cNvPr id="551" name="Google Shape;551;p17"/>
          <p:cNvSpPr txBox="1"/>
          <p:nvPr/>
        </p:nvSpPr>
        <p:spPr>
          <a:xfrm>
            <a:off x="810675" y="1251524"/>
            <a:ext cx="7522650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3000"/>
            </a:pPr>
            <a:r>
              <a:rPr lang="en-US" sz="2400" dirty="0">
                <a:latin typeface="Candara" panose="020E0502030303020204" pitchFamily="34" charset="0"/>
              </a:rPr>
              <a:t>MSRP ~ features + (1|PROFILE_Make) + (1|CATEGORY)</a:t>
            </a:r>
            <a:endParaRPr sz="2400" dirty="0">
              <a:latin typeface="Candara" panose="020E0502030303020204" pitchFamily="34" charset="0"/>
            </a:endParaRPr>
          </a:p>
        </p:txBody>
      </p:sp>
      <p:sp>
        <p:nvSpPr>
          <p:cNvPr id="2" name="Google Shape;270;p34">
            <a:extLst>
              <a:ext uri="{FF2B5EF4-FFF2-40B4-BE49-F238E27FC236}">
                <a16:creationId xmlns:a16="http://schemas.microsoft.com/office/drawing/2014/main" id="{4C9BCB3D-CEDB-2372-8932-B9C8D18E54C0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3200"/>
            </a:pPr>
            <a:r>
              <a:rPr lang="en-US" sz="3200" b="1" dirty="0">
                <a:latin typeface="Candara" panose="020E0502030303020204" pitchFamily="34" charset="0"/>
              </a:rPr>
              <a:t>A Mixed-Effect Model was Built but Failed to Outperform XGBoost</a:t>
            </a:r>
          </a:p>
          <a:p>
            <a:pPr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3200"/>
            </a:pP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94101-7437-FEA3-6E89-25F77F501534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488225-4AAB-B175-DDAD-E98B0C0EE6A7}"/>
              </a:ext>
            </a:extLst>
          </p:cNvPr>
          <p:cNvSpPr txBox="1"/>
          <p:nvPr/>
        </p:nvSpPr>
        <p:spPr>
          <a:xfrm>
            <a:off x="0" y="1519698"/>
            <a:ext cx="5830530" cy="2104103"/>
          </a:xfrm>
          <a:prstGeom prst="rect">
            <a:avLst/>
          </a:prstGeom>
          <a:solidFill>
            <a:srgbClr val="CA1F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Project Purpose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Opportunity</a:t>
            </a:r>
          </a:p>
        </p:txBody>
      </p:sp>
      <p:pic>
        <p:nvPicPr>
          <p:cNvPr id="3" name="Google Shape;385;p38">
            <a:extLst>
              <a:ext uri="{FF2B5EF4-FFF2-40B4-BE49-F238E27FC236}">
                <a16:creationId xmlns:a16="http://schemas.microsoft.com/office/drawing/2014/main" id="{8FB418F3-634E-6B79-2343-8CFAD8EF8AF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8985" t="9338" r="-6015"/>
          <a:stretch/>
        </p:blipFill>
        <p:spPr>
          <a:xfrm>
            <a:off x="4745200" y="1187487"/>
            <a:ext cx="5293500" cy="3299100"/>
          </a:xfrm>
          <a:prstGeom prst="parallelogram">
            <a:avLst>
              <a:gd name="adj" fmla="val 25000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0A3E50-436C-0522-828D-2891753448AF}"/>
              </a:ext>
            </a:extLst>
          </p:cNvPr>
          <p:cNvSpPr txBox="1"/>
          <p:nvPr/>
        </p:nvSpPr>
        <p:spPr>
          <a:xfrm>
            <a:off x="8793126" y="4835722"/>
            <a:ext cx="35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41222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/>
          <p:nvPr/>
        </p:nvSpPr>
        <p:spPr>
          <a:xfrm>
            <a:off x="764015" y="1164767"/>
            <a:ext cx="5326189" cy="38834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>
                <a:solidFill>
                  <a:srgbClr val="14285A"/>
                </a:solidFill>
              </a:rPr>
              <a:t>Features </a:t>
            </a:r>
            <a:endParaRPr sz="1600"/>
          </a:p>
        </p:txBody>
      </p:sp>
      <p:sp>
        <p:nvSpPr>
          <p:cNvPr id="497" name="Google Shape;497;p14"/>
          <p:cNvSpPr/>
          <p:nvPr/>
        </p:nvSpPr>
        <p:spPr>
          <a:xfrm>
            <a:off x="6433295" y="1152128"/>
            <a:ext cx="2507381" cy="398051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>
                <a:solidFill>
                  <a:srgbClr val="14285A"/>
                </a:solidFill>
              </a:rPr>
              <a:t>Unit impact* on MSRP</a:t>
            </a:r>
            <a:endParaRPr sz="1600"/>
          </a:p>
        </p:txBody>
      </p:sp>
      <p:graphicFrame>
        <p:nvGraphicFramePr>
          <p:cNvPr id="500" name="Google Shape;500;p14"/>
          <p:cNvGraphicFramePr/>
          <p:nvPr/>
        </p:nvGraphicFramePr>
        <p:xfrm>
          <a:off x="764015" y="2025027"/>
          <a:ext cx="7735403" cy="11258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1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5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Previous years’ MSRP weighted by Volume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1.0002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Macro indicator: Inflation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1.004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Residual Value: 60 months(Percentage from original value)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1.005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Edmunds Exterior design score (Max 1: Min -1)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1.10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Google Shape;270;p34">
            <a:extLst>
              <a:ext uri="{FF2B5EF4-FFF2-40B4-BE49-F238E27FC236}">
                <a16:creationId xmlns:a16="http://schemas.microsoft.com/office/drawing/2014/main" id="{74F42202-7C1C-74B1-CBBE-AB19B4959A25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solidFill>
                  <a:schemeClr val="tx1"/>
                </a:solidFill>
                <a:latin typeface="Candara" panose="020E0502030303020204" pitchFamily="34" charset="0"/>
              </a:rPr>
              <a:t>Other factors impact Low Price Small Size Cluster</a:t>
            </a:r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C7D762AC-72E0-447D-5A84-29EF77B0FB07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29F7EC-96BA-C1E3-770F-701EDA625D61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85A1A-6E61-1A58-6B33-0B0A6DFB6B3E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A5F3DD-5161-8A45-E1C4-1C444F22AB0B}"/>
              </a:ext>
            </a:extLst>
          </p:cNvPr>
          <p:cNvSpPr txBox="1"/>
          <p:nvPr/>
        </p:nvSpPr>
        <p:spPr>
          <a:xfrm>
            <a:off x="5179498" y="4282577"/>
            <a:ext cx="3761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b="1">
                <a:solidFill>
                  <a:srgbClr val="14285A"/>
                </a:solidFill>
              </a:rPr>
              <a:t>*Unit Impact example: </a:t>
            </a:r>
          </a:p>
          <a:p>
            <a:pPr algn="ctr"/>
            <a:r>
              <a:rPr lang="en-US" altLang="ja-JP" sz="1200"/>
              <a:t>Manual Air conditioning is included </a:t>
            </a:r>
            <a:r>
              <a:rPr lang="en-US" altLang="ja-JP" sz="1200">
                <a:sym typeface="Wingdings" pitchFamily="2" charset="2"/>
              </a:rPr>
              <a:t> MSRP x 0.958</a:t>
            </a:r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614312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/>
          <p:nvPr/>
        </p:nvSpPr>
        <p:spPr>
          <a:xfrm>
            <a:off x="764015" y="1164767"/>
            <a:ext cx="5326189" cy="38834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>
                <a:solidFill>
                  <a:srgbClr val="14285A"/>
                </a:solidFill>
              </a:rPr>
              <a:t>Features </a:t>
            </a:r>
            <a:endParaRPr sz="1600"/>
          </a:p>
        </p:txBody>
      </p:sp>
      <p:sp>
        <p:nvSpPr>
          <p:cNvPr id="497" name="Google Shape;497;p14"/>
          <p:cNvSpPr/>
          <p:nvPr/>
        </p:nvSpPr>
        <p:spPr>
          <a:xfrm>
            <a:off x="6433295" y="1152128"/>
            <a:ext cx="2507381" cy="398051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>
                <a:solidFill>
                  <a:srgbClr val="14285A"/>
                </a:solidFill>
              </a:rPr>
              <a:t>Unit impact* on MSRP</a:t>
            </a:r>
            <a:endParaRPr sz="1600"/>
          </a:p>
        </p:txBody>
      </p:sp>
      <p:graphicFrame>
        <p:nvGraphicFramePr>
          <p:cNvPr id="500" name="Google Shape;500;p14"/>
          <p:cNvGraphicFramePr/>
          <p:nvPr/>
        </p:nvGraphicFramePr>
        <p:xfrm>
          <a:off x="764015" y="2025027"/>
          <a:ext cx="7842756" cy="11258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1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5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Previous years’ MSRP weighted by Volume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1.000008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Macro indicator: Consumer Confidence Index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70C0"/>
                          </a:solidFill>
                        </a:rPr>
                        <a:t>0.997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NCBS Overall brand image 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1.022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altLang="ja-JP" sz="1800" b="0" i="0" u="none" strike="noStrike" cap="none">
                          <a:solidFill>
                            <a:srgbClr val="0070C0"/>
                          </a:solidFill>
                          <a:latin typeface="+mn-lt"/>
                          <a:cs typeface="Arial"/>
                          <a:sym typeface="Arial"/>
                        </a:rPr>
                        <a:t>NCBS Environmental Friendliness</a:t>
                      </a: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1.007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Google Shape;270;p34">
            <a:extLst>
              <a:ext uri="{FF2B5EF4-FFF2-40B4-BE49-F238E27FC236}">
                <a16:creationId xmlns:a16="http://schemas.microsoft.com/office/drawing/2014/main" id="{74F42202-7C1C-74B1-CBBE-AB19B4959A25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solidFill>
                  <a:schemeClr val="tx1"/>
                </a:solidFill>
                <a:latin typeface="Candara" panose="020E0502030303020204" pitchFamily="34" charset="0"/>
              </a:rPr>
              <a:t>Other factors impact Mid Price Mid size</a:t>
            </a:r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C7D762AC-72E0-447D-5A84-29EF77B0FB07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29F7EC-96BA-C1E3-770F-701EDA625D61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85A1A-6E61-1A58-6B33-0B0A6DFB6B3E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A5F3DD-5161-8A45-E1C4-1C444F22AB0B}"/>
              </a:ext>
            </a:extLst>
          </p:cNvPr>
          <p:cNvSpPr txBox="1"/>
          <p:nvPr/>
        </p:nvSpPr>
        <p:spPr>
          <a:xfrm>
            <a:off x="5179498" y="4282577"/>
            <a:ext cx="3761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b="1">
                <a:solidFill>
                  <a:srgbClr val="14285A"/>
                </a:solidFill>
              </a:rPr>
              <a:t>*Unit Impact example: </a:t>
            </a:r>
          </a:p>
          <a:p>
            <a:pPr algn="ctr"/>
            <a:r>
              <a:rPr lang="en-US" altLang="ja-JP" sz="1200"/>
              <a:t>Manual Air conditioning is included </a:t>
            </a:r>
            <a:r>
              <a:rPr lang="en-US" altLang="ja-JP" sz="1200">
                <a:sym typeface="Wingdings" pitchFamily="2" charset="2"/>
              </a:rPr>
              <a:t> MSRP x 0.958</a:t>
            </a:r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196198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/>
          <p:nvPr/>
        </p:nvSpPr>
        <p:spPr>
          <a:xfrm>
            <a:off x="764015" y="1164767"/>
            <a:ext cx="5326189" cy="38834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>
                <a:solidFill>
                  <a:srgbClr val="14285A"/>
                </a:solidFill>
              </a:rPr>
              <a:t>Features </a:t>
            </a:r>
            <a:endParaRPr sz="1600"/>
          </a:p>
        </p:txBody>
      </p:sp>
      <p:sp>
        <p:nvSpPr>
          <p:cNvPr id="497" name="Google Shape;497;p14"/>
          <p:cNvSpPr/>
          <p:nvPr/>
        </p:nvSpPr>
        <p:spPr>
          <a:xfrm>
            <a:off x="6433295" y="1152128"/>
            <a:ext cx="2507381" cy="398051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2800"/>
            </a:pPr>
            <a:r>
              <a:rPr lang="en-US" sz="1600" b="1">
                <a:solidFill>
                  <a:srgbClr val="14285A"/>
                </a:solidFill>
              </a:rPr>
              <a:t>Unit impact* on MSRP</a:t>
            </a:r>
            <a:endParaRPr sz="1600"/>
          </a:p>
        </p:txBody>
      </p:sp>
      <p:graphicFrame>
        <p:nvGraphicFramePr>
          <p:cNvPr id="500" name="Google Shape;500;p14"/>
          <p:cNvGraphicFramePr/>
          <p:nvPr/>
        </p:nvGraphicFramePr>
        <p:xfrm>
          <a:off x="764015" y="2025027"/>
          <a:ext cx="7842756" cy="1407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1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5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Previous years’ MSRP weighted by Volume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1.000006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Macro indicator: Inflation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1.0042</a:t>
                      </a:r>
                      <a:endParaRPr sz="1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NCBS Exterior styling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1.0185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Edmunds Exterior design score (Max 1: Min -1)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1.2600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err="1">
                          <a:solidFill>
                            <a:srgbClr val="0070C0"/>
                          </a:solidFill>
                          <a:latin typeface="+mn-lt"/>
                          <a:cs typeface="Arial"/>
                          <a:sym typeface="Arial"/>
                        </a:rPr>
                        <a:t>PROFILE_Make_FORD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70C0"/>
                          </a:solidFill>
                          <a:latin typeface="Arial"/>
                          <a:cs typeface="Arial"/>
                          <a:sym typeface="Arial"/>
                        </a:rPr>
                        <a:t>0.9818</a:t>
                      </a:r>
                      <a:endParaRPr sz="1800" b="0" i="0" u="none" strike="noStrike" cap="none">
                        <a:solidFill>
                          <a:srgbClr val="0070C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144" marR="7144" marT="7144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643517"/>
                  </a:ext>
                </a:extLst>
              </a:tr>
            </a:tbl>
          </a:graphicData>
        </a:graphic>
      </p:graphicFrame>
      <p:sp>
        <p:nvSpPr>
          <p:cNvPr id="4" name="Google Shape;270;p34">
            <a:extLst>
              <a:ext uri="{FF2B5EF4-FFF2-40B4-BE49-F238E27FC236}">
                <a16:creationId xmlns:a16="http://schemas.microsoft.com/office/drawing/2014/main" id="{74F42202-7C1C-74B1-CBBE-AB19B4959A25}"/>
              </a:ext>
            </a:extLst>
          </p:cNvPr>
          <p:cNvSpPr txBox="1">
            <a:spLocks/>
          </p:cNvSpPr>
          <p:nvPr/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solidFill>
                  <a:schemeClr val="tx1"/>
                </a:solidFill>
                <a:latin typeface="Candara" panose="020E0502030303020204" pitchFamily="34" charset="0"/>
              </a:rPr>
              <a:t>Other factors impact Mid Price Large size</a:t>
            </a:r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C7D762AC-72E0-447D-5A84-29EF77B0FB07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29F7EC-96BA-C1E3-770F-701EDA625D61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85A1A-6E61-1A58-6B33-0B0A6DFB6B3E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A5F3DD-5161-8A45-E1C4-1C444F22AB0B}"/>
              </a:ext>
            </a:extLst>
          </p:cNvPr>
          <p:cNvSpPr txBox="1"/>
          <p:nvPr/>
        </p:nvSpPr>
        <p:spPr>
          <a:xfrm>
            <a:off x="5179498" y="4282577"/>
            <a:ext cx="3761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b="1">
                <a:solidFill>
                  <a:srgbClr val="14285A"/>
                </a:solidFill>
              </a:rPr>
              <a:t>*Unit Impact example: </a:t>
            </a:r>
          </a:p>
          <a:p>
            <a:pPr algn="ctr"/>
            <a:r>
              <a:rPr lang="en-US" altLang="ja-JP" sz="1200"/>
              <a:t>Manual Air conditioning is included </a:t>
            </a:r>
            <a:r>
              <a:rPr lang="en-US" altLang="ja-JP" sz="1200">
                <a:sym typeface="Wingdings" pitchFamily="2" charset="2"/>
              </a:rPr>
              <a:t> MSRP x 0.958</a:t>
            </a:r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381102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Revenue Opportunity Calculation Logic</a:t>
            </a:r>
            <a:endParaRPr kumimoji="1" lang="ja-JP" altLang="en-US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22871B3-BC10-AEB4-32F2-239B68880A3A}"/>
              </a:ext>
            </a:extLst>
          </p:cNvPr>
          <p:cNvCxnSpPr>
            <a:cxnSpLocks/>
          </p:cNvCxnSpPr>
          <p:nvPr/>
        </p:nvCxnSpPr>
        <p:spPr>
          <a:xfrm>
            <a:off x="2011946" y="1251020"/>
            <a:ext cx="21002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B7FC1D-D1EC-860D-7B5D-37D6D0682435}"/>
              </a:ext>
            </a:extLst>
          </p:cNvPr>
          <p:cNvSpPr txBox="1"/>
          <p:nvPr/>
        </p:nvSpPr>
        <p:spPr>
          <a:xfrm>
            <a:off x="887548" y="1108725"/>
            <a:ext cx="14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solidFill>
                  <a:schemeClr val="bg1">
                    <a:lumMod val="50000"/>
                  </a:schemeClr>
                </a:solidFill>
              </a:rPr>
              <a:t>Actual</a:t>
            </a:r>
            <a:endParaRPr kumimoji="1" lang="ja-JP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A6BD48-503F-5B1C-BBFA-7CE05A14BE15}"/>
              </a:ext>
            </a:extLst>
          </p:cNvPr>
          <p:cNvSpPr txBox="1"/>
          <p:nvPr/>
        </p:nvSpPr>
        <p:spPr>
          <a:xfrm>
            <a:off x="325507" y="2540883"/>
            <a:ext cx="19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Suggeste</a:t>
            </a:r>
            <a:r>
              <a:rPr lang="en-US" altLang="ja-JP" sz="1800" dirty="0"/>
              <a:t>d </a:t>
            </a:r>
          </a:p>
          <a:p>
            <a:r>
              <a:rPr lang="en-US" altLang="ja-JP" sz="1800" dirty="0"/>
              <a:t>b</a:t>
            </a:r>
            <a:r>
              <a:rPr kumimoji="1" lang="en-US" altLang="ja-JP" sz="1800" dirty="0"/>
              <a:t>y model</a:t>
            </a:r>
            <a:endParaRPr kumimoji="1" lang="ja-JP" altLang="en-US" sz="18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8DD220-08A1-9E77-88C8-4FB8BFC6C542}"/>
              </a:ext>
            </a:extLst>
          </p:cNvPr>
          <p:cNvSpPr/>
          <p:nvPr/>
        </p:nvSpPr>
        <p:spPr>
          <a:xfrm>
            <a:off x="2011946" y="1743939"/>
            <a:ext cx="2100263" cy="109299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Model error (RMSE)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B52B970-9FEC-C077-00EF-9DB94836CFE9}"/>
              </a:ext>
            </a:extLst>
          </p:cNvPr>
          <p:cNvCxnSpPr/>
          <p:nvPr/>
        </p:nvCxnSpPr>
        <p:spPr>
          <a:xfrm>
            <a:off x="2354140" y="1251020"/>
            <a:ext cx="0" cy="492919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AEC98DA-1EB8-BCB4-A35E-185E9D942570}"/>
              </a:ext>
            </a:extLst>
          </p:cNvPr>
          <p:cNvSpPr txBox="1"/>
          <p:nvPr/>
        </p:nvSpPr>
        <p:spPr>
          <a:xfrm>
            <a:off x="1078482" y="800414"/>
            <a:ext cx="369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/>
              <a:t>Case 1: Volume Opportunity</a:t>
            </a:r>
            <a:endParaRPr kumimoji="1" lang="ja-JP" altLang="en-US" sz="18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76FE85-8245-5276-B5EE-F2650ABAF93F}"/>
              </a:ext>
            </a:extLst>
          </p:cNvPr>
          <p:cNvSpPr txBox="1"/>
          <p:nvPr/>
        </p:nvSpPr>
        <p:spPr>
          <a:xfrm>
            <a:off x="2435861" y="1336195"/>
            <a:ext cx="191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</a:rPr>
              <a:t>Volume opportunity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09396BA-E65B-5585-AB02-071006E979B9}"/>
              </a:ext>
            </a:extLst>
          </p:cNvPr>
          <p:cNvCxnSpPr>
            <a:cxnSpLocks/>
          </p:cNvCxnSpPr>
          <p:nvPr/>
        </p:nvCxnSpPr>
        <p:spPr>
          <a:xfrm>
            <a:off x="6301493" y="2854406"/>
            <a:ext cx="21002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2ADF992-1DA6-9296-2DA7-44F541CC032F}"/>
              </a:ext>
            </a:extLst>
          </p:cNvPr>
          <p:cNvSpPr txBox="1"/>
          <p:nvPr/>
        </p:nvSpPr>
        <p:spPr>
          <a:xfrm>
            <a:off x="5033635" y="2660092"/>
            <a:ext cx="14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solidFill>
                  <a:schemeClr val="bg1">
                    <a:lumMod val="50000"/>
                  </a:schemeClr>
                </a:solidFill>
              </a:rPr>
              <a:t>Actual</a:t>
            </a:r>
            <a:endParaRPr kumimoji="1" lang="ja-JP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A3159CE-3D1B-043D-6AA4-2D6B90A383BB}"/>
              </a:ext>
            </a:extLst>
          </p:cNvPr>
          <p:cNvCxnSpPr>
            <a:cxnSpLocks/>
          </p:cNvCxnSpPr>
          <p:nvPr/>
        </p:nvCxnSpPr>
        <p:spPr>
          <a:xfrm>
            <a:off x="6301493" y="2347053"/>
            <a:ext cx="210026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6C005A0-CED2-41CC-7F94-E3AC4F9C99E5}"/>
              </a:ext>
            </a:extLst>
          </p:cNvPr>
          <p:cNvSpPr/>
          <p:nvPr/>
        </p:nvSpPr>
        <p:spPr>
          <a:xfrm>
            <a:off x="6301493" y="1254061"/>
            <a:ext cx="2100263" cy="109299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Model error (RMSE)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9B061B4-0D40-68BF-80F7-7495C1E0E628}"/>
              </a:ext>
            </a:extLst>
          </p:cNvPr>
          <p:cNvCxnSpPr/>
          <p:nvPr/>
        </p:nvCxnSpPr>
        <p:spPr>
          <a:xfrm>
            <a:off x="6643687" y="2347053"/>
            <a:ext cx="0" cy="492919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C9B753D-4B7E-4EFE-58BD-8150B7523527}"/>
              </a:ext>
            </a:extLst>
          </p:cNvPr>
          <p:cNvSpPr txBox="1"/>
          <p:nvPr/>
        </p:nvSpPr>
        <p:spPr>
          <a:xfrm>
            <a:off x="5218627" y="770627"/>
            <a:ext cx="389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/>
              <a:t>Case 2: Revenue Opportunity</a:t>
            </a:r>
            <a:endParaRPr kumimoji="1" lang="ja-JP" altLang="en-US" sz="18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14D61F7-F9C5-5931-D7BA-015EC3285EEB}"/>
              </a:ext>
            </a:extLst>
          </p:cNvPr>
          <p:cNvSpPr txBox="1"/>
          <p:nvPr/>
        </p:nvSpPr>
        <p:spPr>
          <a:xfrm>
            <a:off x="6725408" y="2479925"/>
            <a:ext cx="191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</a:rPr>
              <a:t>Revenue opportunity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25F3218-1F65-163B-F5BF-F38DC1902325}"/>
              </a:ext>
            </a:extLst>
          </p:cNvPr>
          <p:cNvSpPr txBox="1"/>
          <p:nvPr/>
        </p:nvSpPr>
        <p:spPr>
          <a:xfrm>
            <a:off x="1103298" y="3265933"/>
            <a:ext cx="73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/>
              <a:t>Case 3: Not significant -&gt; Not included in revenue opportunity</a:t>
            </a:r>
            <a:endParaRPr kumimoji="1" lang="ja-JP" altLang="en-US" sz="1800" b="1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0D027FB-FA3A-CD50-DA27-267609723769}"/>
              </a:ext>
            </a:extLst>
          </p:cNvPr>
          <p:cNvSpPr/>
          <p:nvPr/>
        </p:nvSpPr>
        <p:spPr>
          <a:xfrm>
            <a:off x="2011946" y="3726307"/>
            <a:ext cx="2100263" cy="109299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Model error (RMSE)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7D227BA-654E-6E15-5F9F-C35CF423A764}"/>
              </a:ext>
            </a:extLst>
          </p:cNvPr>
          <p:cNvSpPr txBox="1"/>
          <p:nvPr/>
        </p:nvSpPr>
        <p:spPr>
          <a:xfrm>
            <a:off x="1151819" y="3858050"/>
            <a:ext cx="14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solidFill>
                  <a:schemeClr val="bg1">
                    <a:lumMod val="50000"/>
                  </a:schemeClr>
                </a:solidFill>
              </a:rPr>
              <a:t>Actual</a:t>
            </a:r>
            <a:endParaRPr kumimoji="1" lang="ja-JP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ED71E52E-E6C9-E62F-1E09-B8E49064D302}"/>
              </a:ext>
            </a:extLst>
          </p:cNvPr>
          <p:cNvCxnSpPr>
            <a:cxnSpLocks/>
          </p:cNvCxnSpPr>
          <p:nvPr/>
        </p:nvCxnSpPr>
        <p:spPr>
          <a:xfrm>
            <a:off x="2011945" y="4033785"/>
            <a:ext cx="21002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95F47F6-8554-3DCC-88F1-0543C8E6B789}"/>
              </a:ext>
            </a:extLst>
          </p:cNvPr>
          <p:cNvSpPr txBox="1"/>
          <p:nvPr/>
        </p:nvSpPr>
        <p:spPr>
          <a:xfrm>
            <a:off x="4278949" y="4180062"/>
            <a:ext cx="1438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FBA7D7F-FD7B-0A79-50A0-4A4ECEC98B43}"/>
              </a:ext>
            </a:extLst>
          </p:cNvPr>
          <p:cNvSpPr/>
          <p:nvPr/>
        </p:nvSpPr>
        <p:spPr>
          <a:xfrm>
            <a:off x="6335170" y="3792247"/>
            <a:ext cx="2100263" cy="109299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Model error (RMSE)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5EFF39A-6846-8B4C-591A-B9EDED68DEE4}"/>
              </a:ext>
            </a:extLst>
          </p:cNvPr>
          <p:cNvSpPr txBox="1"/>
          <p:nvPr/>
        </p:nvSpPr>
        <p:spPr>
          <a:xfrm>
            <a:off x="5519671" y="4367758"/>
            <a:ext cx="14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solidFill>
                  <a:schemeClr val="bg1">
                    <a:lumMod val="50000"/>
                  </a:schemeClr>
                </a:solidFill>
              </a:rPr>
              <a:t>Actual</a:t>
            </a:r>
            <a:endParaRPr kumimoji="1" lang="ja-JP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B6352BD-88BB-BF7E-0BE8-66EA54094A0E}"/>
              </a:ext>
            </a:extLst>
          </p:cNvPr>
          <p:cNvCxnSpPr>
            <a:cxnSpLocks/>
          </p:cNvCxnSpPr>
          <p:nvPr/>
        </p:nvCxnSpPr>
        <p:spPr>
          <a:xfrm>
            <a:off x="6335170" y="4567918"/>
            <a:ext cx="21002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F98D95D3-4819-89CE-7192-5B10A9655F8E}"/>
              </a:ext>
            </a:extLst>
          </p:cNvPr>
          <p:cNvCxnSpPr>
            <a:cxnSpLocks/>
          </p:cNvCxnSpPr>
          <p:nvPr/>
        </p:nvCxnSpPr>
        <p:spPr>
          <a:xfrm>
            <a:off x="2011946" y="1743938"/>
            <a:ext cx="210026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0430A7F-7E9D-813B-5659-B677E10F35F7}"/>
              </a:ext>
            </a:extLst>
          </p:cNvPr>
          <p:cNvSpPr txBox="1"/>
          <p:nvPr/>
        </p:nvSpPr>
        <p:spPr>
          <a:xfrm>
            <a:off x="738902" y="1577420"/>
            <a:ext cx="181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solidFill>
                  <a:srgbClr val="0070C0"/>
                </a:solidFill>
              </a:rPr>
              <a:t>Adjusted</a:t>
            </a:r>
            <a:r>
              <a:rPr lang="ja-JP" altLang="en-US" sz="1800" dirty="0">
                <a:solidFill>
                  <a:srgbClr val="0070C0"/>
                </a:solidFill>
              </a:rPr>
              <a:t> </a:t>
            </a:r>
            <a:r>
              <a:rPr lang="en-US" altLang="ja-JP" sz="1800" dirty="0">
                <a:solidFill>
                  <a:srgbClr val="0070C0"/>
                </a:solidFill>
              </a:rPr>
              <a:t>Prediction</a:t>
            </a:r>
            <a:endParaRPr kumimoji="1" lang="en-US" altLang="ja-JP" sz="1800" dirty="0">
              <a:solidFill>
                <a:srgbClr val="0070C0"/>
              </a:solidFill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B8111B07-AD77-152B-8ABF-9CEA835E6E63}"/>
              </a:ext>
            </a:extLst>
          </p:cNvPr>
          <p:cNvCxnSpPr>
            <a:cxnSpLocks/>
          </p:cNvCxnSpPr>
          <p:nvPr/>
        </p:nvCxnSpPr>
        <p:spPr>
          <a:xfrm>
            <a:off x="6301493" y="1253421"/>
            <a:ext cx="210026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2E98A7B-B4B6-EEAE-55E2-5A8DE7DC457E}"/>
              </a:ext>
            </a:extLst>
          </p:cNvPr>
          <p:cNvCxnSpPr>
            <a:cxnSpLocks/>
          </p:cNvCxnSpPr>
          <p:nvPr/>
        </p:nvCxnSpPr>
        <p:spPr>
          <a:xfrm>
            <a:off x="2011945" y="2836931"/>
            <a:ext cx="210026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BD4E51F4-AC9C-EBEE-37B5-0587961DD9C3}"/>
              </a:ext>
            </a:extLst>
          </p:cNvPr>
          <p:cNvCxnSpPr>
            <a:cxnSpLocks/>
          </p:cNvCxnSpPr>
          <p:nvPr/>
        </p:nvCxnSpPr>
        <p:spPr>
          <a:xfrm>
            <a:off x="2011945" y="4819299"/>
            <a:ext cx="210026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7B7564C-A5A5-9F51-758D-2BFD4139013C}"/>
              </a:ext>
            </a:extLst>
          </p:cNvPr>
          <p:cNvCxnSpPr>
            <a:cxnSpLocks/>
          </p:cNvCxnSpPr>
          <p:nvPr/>
        </p:nvCxnSpPr>
        <p:spPr>
          <a:xfrm>
            <a:off x="6350244" y="3784569"/>
            <a:ext cx="210026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E907ABF-AFC5-B594-24B5-DBB6FF16714C}"/>
              </a:ext>
            </a:extLst>
          </p:cNvPr>
          <p:cNvSpPr txBox="1"/>
          <p:nvPr/>
        </p:nvSpPr>
        <p:spPr>
          <a:xfrm>
            <a:off x="4739956" y="1088775"/>
            <a:ext cx="19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Suggeste</a:t>
            </a:r>
            <a:r>
              <a:rPr lang="en-US" altLang="ja-JP" sz="1800" dirty="0"/>
              <a:t>d </a:t>
            </a:r>
          </a:p>
          <a:p>
            <a:r>
              <a:rPr lang="en-US" altLang="ja-JP" sz="1800" dirty="0"/>
              <a:t>b</a:t>
            </a:r>
            <a:r>
              <a:rPr kumimoji="1" lang="en-US" altLang="ja-JP" sz="1800" dirty="0"/>
              <a:t>y model</a:t>
            </a:r>
            <a:endParaRPr kumimoji="1" lang="ja-JP" altLang="en-US" sz="1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D781C3E-08B0-AA18-1804-F993E967CCF5}"/>
              </a:ext>
            </a:extLst>
          </p:cNvPr>
          <p:cNvSpPr txBox="1"/>
          <p:nvPr/>
        </p:nvSpPr>
        <p:spPr>
          <a:xfrm>
            <a:off x="5081436" y="3638060"/>
            <a:ext cx="19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Suggeste</a:t>
            </a:r>
            <a:r>
              <a:rPr lang="en-US" altLang="ja-JP" sz="1800" dirty="0"/>
              <a:t>d </a:t>
            </a:r>
          </a:p>
          <a:p>
            <a:r>
              <a:rPr lang="en-US" altLang="ja-JP" sz="1800" dirty="0"/>
              <a:t>b</a:t>
            </a:r>
            <a:r>
              <a:rPr kumimoji="1" lang="en-US" altLang="ja-JP" sz="1800" dirty="0"/>
              <a:t>y model</a:t>
            </a:r>
            <a:endParaRPr kumimoji="1" lang="ja-JP" altLang="en-US" sz="1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B080A9B-9030-8833-A7BC-7672FE9133CB}"/>
              </a:ext>
            </a:extLst>
          </p:cNvPr>
          <p:cNvSpPr txBox="1"/>
          <p:nvPr/>
        </p:nvSpPr>
        <p:spPr>
          <a:xfrm>
            <a:off x="646233" y="4487839"/>
            <a:ext cx="19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Suggeste</a:t>
            </a:r>
            <a:r>
              <a:rPr lang="en-US" altLang="ja-JP" sz="1800" dirty="0"/>
              <a:t>d </a:t>
            </a:r>
          </a:p>
          <a:p>
            <a:r>
              <a:rPr lang="en-US" altLang="ja-JP" sz="1800" dirty="0"/>
              <a:t>b</a:t>
            </a:r>
            <a:r>
              <a:rPr kumimoji="1" lang="en-US" altLang="ja-JP" sz="1800" dirty="0"/>
              <a:t>y model</a:t>
            </a:r>
            <a:endParaRPr kumimoji="1" lang="ja-JP" altLang="en-US" sz="18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2D818-EDA1-898F-A7CF-F994B4B1E226}"/>
              </a:ext>
            </a:extLst>
          </p:cNvPr>
          <p:cNvSpPr txBox="1"/>
          <p:nvPr/>
        </p:nvSpPr>
        <p:spPr>
          <a:xfrm>
            <a:off x="5081436" y="1999835"/>
            <a:ext cx="181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solidFill>
                  <a:srgbClr val="0070C0"/>
                </a:solidFill>
              </a:rPr>
              <a:t>Adjusted</a:t>
            </a:r>
            <a:r>
              <a:rPr lang="ja-JP" altLang="en-US" sz="1800" dirty="0">
                <a:solidFill>
                  <a:srgbClr val="0070C0"/>
                </a:solidFill>
              </a:rPr>
              <a:t> </a:t>
            </a:r>
            <a:r>
              <a:rPr lang="en-US" altLang="ja-JP" sz="1800" dirty="0">
                <a:solidFill>
                  <a:srgbClr val="0070C0"/>
                </a:solidFill>
              </a:rPr>
              <a:t>Prediction</a:t>
            </a:r>
            <a:endParaRPr kumimoji="1" lang="en-US" altLang="ja-JP" sz="1800" dirty="0">
              <a:solidFill>
                <a:srgbClr val="0070C0"/>
              </a:solidFill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6A4305E3-E745-BAFB-D366-AA77C67F6C2C}"/>
              </a:ext>
            </a:extLst>
          </p:cNvPr>
          <p:cNvCxnSpPr>
            <a:cxnSpLocks/>
          </p:cNvCxnSpPr>
          <p:nvPr/>
        </p:nvCxnSpPr>
        <p:spPr>
          <a:xfrm flipV="1">
            <a:off x="2105676" y="1773849"/>
            <a:ext cx="0" cy="1036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562DCF2E-0850-75BE-E06B-AD39356FA0C4}"/>
              </a:ext>
            </a:extLst>
          </p:cNvPr>
          <p:cNvCxnSpPr>
            <a:cxnSpLocks/>
          </p:cNvCxnSpPr>
          <p:nvPr/>
        </p:nvCxnSpPr>
        <p:spPr>
          <a:xfrm>
            <a:off x="6391926" y="1305658"/>
            <a:ext cx="0" cy="984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E479B7-572E-8474-BFC6-43D43E10BBBE}"/>
              </a:ext>
            </a:extLst>
          </p:cNvPr>
          <p:cNvSpPr txBox="1"/>
          <p:nvPr/>
        </p:nvSpPr>
        <p:spPr>
          <a:xfrm>
            <a:off x="8718698" y="4835722"/>
            <a:ext cx="4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429323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7" y="9847"/>
            <a:ext cx="8898191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ndara" panose="020E0502030303020204" pitchFamily="34" charset="0"/>
              </a:rPr>
              <a:t>Setting the Right MSRP is Critical to Nissan’s Success</a:t>
            </a:r>
            <a:endParaRPr sz="3200" dirty="0"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66CB4-182D-3DF9-CF1D-6192B5868593}"/>
              </a:ext>
            </a:extLst>
          </p:cNvPr>
          <p:cNvSpPr txBox="1"/>
          <p:nvPr/>
        </p:nvSpPr>
        <p:spPr>
          <a:xfrm>
            <a:off x="305646" y="1420731"/>
            <a:ext cx="46998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Nissan changed its strategy in 2017 to prioritize sales volume over profit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Decreased brand value and caused sales to decline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Sales and profits have been declining over the years, with 2022 having the worst sales in a decade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229149-1F47-66B3-F220-22BFF89D10EE}"/>
              </a:ext>
            </a:extLst>
          </p:cNvPr>
          <p:cNvGrpSpPr/>
          <p:nvPr/>
        </p:nvGrpSpPr>
        <p:grpSpPr>
          <a:xfrm>
            <a:off x="5315871" y="1358779"/>
            <a:ext cx="3749752" cy="3016557"/>
            <a:chOff x="5604385" y="1031866"/>
            <a:chExt cx="3411795" cy="30716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79549C-C75D-CDFD-7228-54F3F31A5725}"/>
                </a:ext>
              </a:extLst>
            </p:cNvPr>
            <p:cNvSpPr txBox="1"/>
            <p:nvPr/>
          </p:nvSpPr>
          <p:spPr>
            <a:xfrm>
              <a:off x="5604385" y="1031866"/>
              <a:ext cx="3411795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 High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Car too expensive; alienates buyers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Decreases sales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A902D6-4F1C-4B48-D05D-469E702BA464}"/>
                </a:ext>
              </a:extLst>
            </p:cNvPr>
            <p:cNvSpPr txBox="1"/>
            <p:nvPr/>
          </p:nvSpPr>
          <p:spPr>
            <a:xfrm>
              <a:off x="5604385" y="3257363"/>
              <a:ext cx="3411795" cy="8461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 Low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Diminishes brand value; decreases sales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Impacts profit margins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A3D4E-5E7E-F554-B9F5-88C0CD299569}"/>
                </a:ext>
              </a:extLst>
            </p:cNvPr>
            <p:cNvSpPr txBox="1"/>
            <p:nvPr/>
          </p:nvSpPr>
          <p:spPr>
            <a:xfrm>
              <a:off x="6223818" y="2294148"/>
              <a:ext cx="2172928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MSRP (Price)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9415252E-F9CD-BA32-9C4D-98C0E4DC8359}"/>
                </a:ext>
              </a:extLst>
            </p:cNvPr>
            <p:cNvSpPr/>
            <p:nvPr/>
          </p:nvSpPr>
          <p:spPr>
            <a:xfrm>
              <a:off x="7192295" y="1895327"/>
              <a:ext cx="235974" cy="304800"/>
            </a:xfrm>
            <a:prstGeom prst="upArrow">
              <a:avLst/>
            </a:prstGeom>
            <a:solidFill>
              <a:srgbClr val="CA1F2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5BF4418-464A-BDDC-C18C-CB75362F4B08}"/>
                </a:ext>
              </a:extLst>
            </p:cNvPr>
            <p:cNvSpPr/>
            <p:nvPr/>
          </p:nvSpPr>
          <p:spPr>
            <a:xfrm rot="10800000">
              <a:off x="7192295" y="2913647"/>
              <a:ext cx="235974" cy="304800"/>
            </a:xfrm>
            <a:prstGeom prst="upArrow">
              <a:avLst/>
            </a:prstGeom>
            <a:solidFill>
              <a:srgbClr val="CA1F2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Google Shape;212;p29">
            <a:extLst>
              <a:ext uri="{FF2B5EF4-FFF2-40B4-BE49-F238E27FC236}">
                <a16:creationId xmlns:a16="http://schemas.microsoft.com/office/drawing/2014/main" id="{E8CD03CE-6AD3-6474-F167-0DC9EF8DCD13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9AAE9C-9DFC-731A-B4DB-866D63E8A825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95CC9A-89EC-70B4-AFE6-96DC35B6B839}"/>
              </a:ext>
            </a:extLst>
          </p:cNvPr>
          <p:cNvSpPr txBox="1"/>
          <p:nvPr/>
        </p:nvSpPr>
        <p:spPr>
          <a:xfrm>
            <a:off x="8793126" y="4835722"/>
            <a:ext cx="35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38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2;p29">
            <a:extLst>
              <a:ext uri="{FF2B5EF4-FFF2-40B4-BE49-F238E27FC236}">
                <a16:creationId xmlns:a16="http://schemas.microsoft.com/office/drawing/2014/main" id="{DDC23EB7-717C-3E2B-ED00-ADF0AB85F9E6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288C5-875C-B7D1-D4F8-B2A9DC5D8749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ndara" panose="020E0502030303020204" pitchFamily="34" charset="0"/>
              </a:rPr>
              <a:t>Determining MSRP is a Complicated Process</a:t>
            </a:r>
            <a:endParaRPr sz="3200" dirty="0"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66CB4-182D-3DF9-CF1D-6192B5868593}"/>
              </a:ext>
            </a:extLst>
          </p:cNvPr>
          <p:cNvSpPr txBox="1"/>
          <p:nvPr/>
        </p:nvSpPr>
        <p:spPr>
          <a:xfrm>
            <a:off x="4381672" y="1098222"/>
            <a:ext cx="46998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MSRP assumptions must be made 2-3 years before a vehicle hits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Nissan currently uses a linear regression of historical price to forecast future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Existing methodology does not consider macroeconomic factors, vehicle specifications, and customer reviews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28DE6-E749-EBA2-919A-103210DB8B88}"/>
              </a:ext>
            </a:extLst>
          </p:cNvPr>
          <p:cNvGrpSpPr/>
          <p:nvPr/>
        </p:nvGrpSpPr>
        <p:grpSpPr>
          <a:xfrm>
            <a:off x="242429" y="1375277"/>
            <a:ext cx="3928127" cy="3071572"/>
            <a:chOff x="242429" y="1375277"/>
            <a:chExt cx="3928127" cy="307157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357CA6-445E-7493-5523-5D9797575B38}"/>
                </a:ext>
              </a:extLst>
            </p:cNvPr>
            <p:cNvGrpSpPr/>
            <p:nvPr/>
          </p:nvGrpSpPr>
          <p:grpSpPr>
            <a:xfrm>
              <a:off x="242429" y="1375277"/>
              <a:ext cx="3714486" cy="3071572"/>
              <a:chOff x="235974" y="1524823"/>
              <a:chExt cx="3714486" cy="307157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56BE3BD-1B08-28DB-F28A-AC5534DED8D8}"/>
                  </a:ext>
                </a:extLst>
              </p:cNvPr>
              <p:cNvGrpSpPr/>
              <p:nvPr/>
            </p:nvGrpSpPr>
            <p:grpSpPr>
              <a:xfrm>
                <a:off x="235974" y="1771058"/>
                <a:ext cx="3714486" cy="2825337"/>
                <a:chOff x="116447" y="1308942"/>
                <a:chExt cx="3714486" cy="2825337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10F34C1B-B2EC-4D40-0B13-A7189D0F6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110" y="3725912"/>
                  <a:ext cx="330982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4C2FF51C-AC05-3F47-B97D-E02D8B8D2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110" y="1308942"/>
                  <a:ext cx="0" cy="24169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9CB99A0-5737-0338-0C98-A0814A208A42}"/>
                    </a:ext>
                  </a:extLst>
                </p:cNvPr>
                <p:cNvSpPr/>
                <p:nvPr/>
              </p:nvSpPr>
              <p:spPr>
                <a:xfrm>
                  <a:off x="752169" y="3377124"/>
                  <a:ext cx="117987" cy="117987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806016-427F-A03A-7BDD-49C318E159DC}"/>
                    </a:ext>
                  </a:extLst>
                </p:cNvPr>
                <p:cNvSpPr/>
                <p:nvPr/>
              </p:nvSpPr>
              <p:spPr>
                <a:xfrm>
                  <a:off x="1159787" y="2885768"/>
                  <a:ext cx="117987" cy="117987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642783A4-CA73-0DB0-AABB-7EFC547A5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7529" y="2349910"/>
                  <a:ext cx="2530323" cy="1069744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67FF7B2-BBE3-C7D7-5436-396C06DD2314}"/>
                    </a:ext>
                  </a:extLst>
                </p:cNvPr>
                <p:cNvSpPr/>
                <p:nvPr/>
              </p:nvSpPr>
              <p:spPr>
                <a:xfrm>
                  <a:off x="1511654" y="3171850"/>
                  <a:ext cx="117987" cy="117987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305BF5-F728-315E-3870-1C9703BF26ED}"/>
                    </a:ext>
                  </a:extLst>
                </p:cNvPr>
                <p:cNvSpPr txBox="1"/>
                <p:nvPr/>
              </p:nvSpPr>
              <p:spPr>
                <a:xfrm rot="19065797">
                  <a:off x="500216" y="3861312"/>
                  <a:ext cx="50390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/>
                    <a:t>2018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C7658D2-FF14-0035-DA5F-C6D84EAE69BB}"/>
                    </a:ext>
                  </a:extLst>
                </p:cNvPr>
                <p:cNvSpPr txBox="1"/>
                <p:nvPr/>
              </p:nvSpPr>
              <p:spPr>
                <a:xfrm rot="19065797">
                  <a:off x="907836" y="3861313"/>
                  <a:ext cx="50390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/>
                    <a:t>2019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6BF59DB-C748-0C64-4EAE-0E447414FB4F}"/>
                    </a:ext>
                  </a:extLst>
                </p:cNvPr>
                <p:cNvSpPr txBox="1"/>
                <p:nvPr/>
              </p:nvSpPr>
              <p:spPr>
                <a:xfrm rot="19065797">
                  <a:off x="1315456" y="3861311"/>
                  <a:ext cx="50390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/>
                    <a:t>2020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50BF614-B612-91FD-3286-5EA63CE19339}"/>
                    </a:ext>
                  </a:extLst>
                </p:cNvPr>
                <p:cNvSpPr txBox="1"/>
                <p:nvPr/>
              </p:nvSpPr>
              <p:spPr>
                <a:xfrm rot="19065797">
                  <a:off x="1685633" y="3861311"/>
                  <a:ext cx="50390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/>
                    <a:t>2021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8359A21-E2D8-CA87-8637-90179A5050C0}"/>
                    </a:ext>
                  </a:extLst>
                </p:cNvPr>
                <p:cNvSpPr txBox="1"/>
                <p:nvPr/>
              </p:nvSpPr>
              <p:spPr>
                <a:xfrm rot="19065797">
                  <a:off x="2032581" y="3863890"/>
                  <a:ext cx="50390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/>
                    <a:t>2022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DF01056-F4C8-A501-1C78-9F751D597EB0}"/>
                    </a:ext>
                  </a:extLst>
                </p:cNvPr>
                <p:cNvSpPr txBox="1"/>
                <p:nvPr/>
              </p:nvSpPr>
              <p:spPr>
                <a:xfrm rot="19065797">
                  <a:off x="2966919" y="3872669"/>
                  <a:ext cx="50390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/>
                    <a:t>2025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D42B46F-7CA6-FEDD-277E-B05EE39DE78B}"/>
                    </a:ext>
                  </a:extLst>
                </p:cNvPr>
                <p:cNvSpPr/>
                <p:nvPr/>
              </p:nvSpPr>
              <p:spPr>
                <a:xfrm>
                  <a:off x="1976284" y="3227669"/>
                  <a:ext cx="117987" cy="117987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E35C917D-FF96-9AB8-A414-142589F46BE7}"/>
                    </a:ext>
                  </a:extLst>
                </p:cNvPr>
                <p:cNvSpPr/>
                <p:nvPr/>
              </p:nvSpPr>
              <p:spPr>
                <a:xfrm>
                  <a:off x="2285527" y="2853225"/>
                  <a:ext cx="117987" cy="117987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D50E890-7C49-634A-35F7-ADB36A4C8667}"/>
                    </a:ext>
                  </a:extLst>
                </p:cNvPr>
                <p:cNvSpPr/>
                <p:nvPr/>
              </p:nvSpPr>
              <p:spPr>
                <a:xfrm>
                  <a:off x="3213577" y="2347334"/>
                  <a:ext cx="117987" cy="117987"/>
                </a:xfrm>
                <a:prstGeom prst="ellipse">
                  <a:avLst/>
                </a:prstGeom>
                <a:solidFill>
                  <a:srgbClr val="CA1F2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B567755-D869-A0A4-5C90-BD88B10B0AAB}"/>
                    </a:ext>
                  </a:extLst>
                </p:cNvPr>
                <p:cNvSpPr txBox="1"/>
                <p:nvPr/>
              </p:nvSpPr>
              <p:spPr>
                <a:xfrm rot="16200000">
                  <a:off x="-81835" y="2469481"/>
                  <a:ext cx="6735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/>
                    <a:t>MSRP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70B54F-9B94-DE73-934C-C2CAA62083EC}"/>
                  </a:ext>
                </a:extLst>
              </p:cNvPr>
              <p:cNvSpPr txBox="1"/>
              <p:nvPr/>
            </p:nvSpPr>
            <p:spPr>
              <a:xfrm>
                <a:off x="989683" y="1524823"/>
                <a:ext cx="27433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Existing Pricing Methodology</a:t>
                </a:r>
              </a:p>
            </p:txBody>
          </p:sp>
        </p:grpSp>
        <p:sp>
          <p:nvSpPr>
            <p:cNvPr id="2" name="Google Shape;265;p3">
              <a:extLst>
                <a:ext uri="{FF2B5EF4-FFF2-40B4-BE49-F238E27FC236}">
                  <a16:creationId xmlns:a16="http://schemas.microsoft.com/office/drawing/2014/main" id="{A3DC6205-E225-6BB1-CD22-E59F57725C04}"/>
                </a:ext>
              </a:extLst>
            </p:cNvPr>
            <p:cNvSpPr txBox="1"/>
            <p:nvPr/>
          </p:nvSpPr>
          <p:spPr>
            <a:xfrm>
              <a:off x="3103699" y="2827223"/>
              <a:ext cx="106685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b="1" i="0" u="none" strike="noStrike" cap="none" dirty="0">
                  <a:solidFill>
                    <a:srgbClr val="CA1F2D"/>
                  </a:solidFill>
                  <a:latin typeface="Arial"/>
                  <a:ea typeface="Arial"/>
                  <a:cs typeface="Arial"/>
                  <a:sym typeface="Arial"/>
                </a:rPr>
                <a:t>Forecast</a:t>
              </a:r>
              <a:endParaRPr b="1" i="0" u="none" strike="noStrike" cap="none" dirty="0">
                <a:solidFill>
                  <a:srgbClr val="CA1F2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483252-4127-1C71-53CD-D085EBBB5A73}"/>
                </a:ext>
              </a:extLst>
            </p:cNvPr>
            <p:cNvSpPr txBox="1"/>
            <p:nvPr/>
          </p:nvSpPr>
          <p:spPr>
            <a:xfrm rot="19065797">
              <a:off x="2514107" y="4173879"/>
              <a:ext cx="5039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2023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444C8E-8C3C-FE66-70D2-A8DBD1FDCD04}"/>
                </a:ext>
              </a:extLst>
            </p:cNvPr>
            <p:cNvSpPr/>
            <p:nvPr/>
          </p:nvSpPr>
          <p:spPr>
            <a:xfrm>
              <a:off x="2766058" y="3013343"/>
              <a:ext cx="117987" cy="11798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C3D24D-A5B3-0AF9-0118-66669023A0EA}"/>
              </a:ext>
            </a:extLst>
          </p:cNvPr>
          <p:cNvSpPr txBox="1"/>
          <p:nvPr/>
        </p:nvSpPr>
        <p:spPr>
          <a:xfrm>
            <a:off x="8793126" y="4835722"/>
            <a:ext cx="35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112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2;p29">
            <a:extLst>
              <a:ext uri="{FF2B5EF4-FFF2-40B4-BE49-F238E27FC236}">
                <a16:creationId xmlns:a16="http://schemas.microsoft.com/office/drawing/2014/main" id="{DDC23EB7-717C-3E2B-ED00-ADF0AB85F9E6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288C5-875C-B7D1-D4F8-B2A9DC5D8749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ndara" panose="020E0502030303020204" pitchFamily="34" charset="0"/>
              </a:rPr>
              <a:t>Nissan’s Pricing Methodology Can be Improved Using Data Science</a:t>
            </a:r>
            <a:endParaRPr sz="3200" dirty="0"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66CB4-182D-3DF9-CF1D-6192B5868593}"/>
              </a:ext>
            </a:extLst>
          </p:cNvPr>
          <p:cNvSpPr txBox="1"/>
          <p:nvPr/>
        </p:nvSpPr>
        <p:spPr>
          <a:xfrm>
            <a:off x="548640" y="1581385"/>
            <a:ext cx="814251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An accurate and comprehensive MSRP forecasting method can allow Nissan to optimize sales volume and profitability. </a:t>
            </a:r>
          </a:p>
          <a:p>
            <a:endParaRPr lang="en-US" sz="2800" dirty="0">
              <a:latin typeface="Candara" panose="020E0502030303020204" pitchFamily="34" charset="0"/>
            </a:endParaRPr>
          </a:p>
          <a:p>
            <a:r>
              <a:rPr lang="en-US" sz="2800" dirty="0">
                <a:latin typeface="Candara" panose="020E0502030303020204" pitchFamily="34" charset="0"/>
              </a:rPr>
              <a:t>This can be achieved using: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ndara" panose="020E0502030303020204" pitchFamily="34" charset="0"/>
              </a:rPr>
              <a:t>MRSP Prediction Model with feature importance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ndara" panose="020E0502030303020204" pitchFamily="34" charset="0"/>
              </a:rPr>
              <a:t>Generalized Linear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D5467-8487-9819-0D79-2583A128B303}"/>
              </a:ext>
            </a:extLst>
          </p:cNvPr>
          <p:cNvSpPr txBox="1"/>
          <p:nvPr/>
        </p:nvSpPr>
        <p:spPr>
          <a:xfrm>
            <a:off x="8793126" y="4835722"/>
            <a:ext cx="35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1454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2;p29">
            <a:extLst>
              <a:ext uri="{FF2B5EF4-FFF2-40B4-BE49-F238E27FC236}">
                <a16:creationId xmlns:a16="http://schemas.microsoft.com/office/drawing/2014/main" id="{DDC23EB7-717C-3E2B-ED00-ADF0AB85F9E6}"/>
              </a:ext>
            </a:extLst>
          </p:cNvPr>
          <p:cNvSpPr txBox="1">
            <a:spLocks/>
          </p:cNvSpPr>
          <p:nvPr/>
        </p:nvSpPr>
        <p:spPr>
          <a:xfrm>
            <a:off x="3559277" y="4945631"/>
            <a:ext cx="5584723" cy="197869"/>
          </a:xfrm>
          <a:prstGeom prst="rect">
            <a:avLst/>
          </a:prstGeom>
          <a:solidFill>
            <a:srgbClr val="CA1F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etBrains Mono"/>
              <a:buNone/>
              <a:defRPr sz="3000" b="1" i="0" u="none" strike="noStrike" cap="non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algn="l"/>
            <a:endParaRPr lang="en-US" sz="3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288C5-875C-B7D1-D4F8-B2A9DC5D8749}"/>
              </a:ext>
            </a:extLst>
          </p:cNvPr>
          <p:cNvSpPr/>
          <p:nvPr/>
        </p:nvSpPr>
        <p:spPr>
          <a:xfrm>
            <a:off x="5112774" y="4847143"/>
            <a:ext cx="4021394" cy="98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4A0DE7CE-21DA-7BCD-BF20-1F3024DE4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4" y="9847"/>
            <a:ext cx="8898194" cy="10323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ndara" panose="020E0502030303020204" pitchFamily="34" charset="0"/>
              </a:rPr>
              <a:t>Using the New MSRP Prediction Model Could Have Led to An Additional $168M in Revenue  </a:t>
            </a:r>
            <a:endParaRPr sz="3200" dirty="0">
              <a:latin typeface="Candara" panose="020E0502030303020204" pitchFamily="34" charset="0"/>
            </a:endParaRPr>
          </a:p>
        </p:txBody>
      </p:sp>
      <p:pic>
        <p:nvPicPr>
          <p:cNvPr id="1026" name="Picture 2" descr="2023 Nissan altima">
            <a:extLst>
              <a:ext uri="{FF2B5EF4-FFF2-40B4-BE49-F238E27FC236}">
                <a16:creationId xmlns:a16="http://schemas.microsoft.com/office/drawing/2014/main" id="{39CD76AC-AFF3-40F2-8EC0-7CD432B63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2" y="3756563"/>
            <a:ext cx="1255764" cy="73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o Tone Monarch Orange Metallic Super Black Nissan Sentra Front Left View">
            <a:extLst>
              <a:ext uri="{FF2B5EF4-FFF2-40B4-BE49-F238E27FC236}">
                <a16:creationId xmlns:a16="http://schemas.microsoft.com/office/drawing/2014/main" id="{28DD2E72-7FFC-9AD4-82F3-68A055D2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09" y="2949474"/>
            <a:ext cx="2390807" cy="8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rlet Ember Tintcoat Nissan Versa Front Left View">
            <a:extLst>
              <a:ext uri="{FF2B5EF4-FFF2-40B4-BE49-F238E27FC236}">
                <a16:creationId xmlns:a16="http://schemas.microsoft.com/office/drawing/2014/main" id="{DE1D3634-E231-D860-7D00-8150BD8DD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26" y="3742789"/>
            <a:ext cx="2131772" cy="76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2023 Rogue S FWD">
            <a:extLst>
              <a:ext uri="{FF2B5EF4-FFF2-40B4-BE49-F238E27FC236}">
                <a16:creationId xmlns:a16="http://schemas.microsoft.com/office/drawing/2014/main" id="{38EB306F-73FB-4C6F-0803-000B5DBAF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3" y="2881116"/>
            <a:ext cx="2213095" cy="124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wo Tone Scarlet Ember Tintcoat Super Black Nissan Pathfinder Front Left View">
            <a:extLst>
              <a:ext uri="{FF2B5EF4-FFF2-40B4-BE49-F238E27FC236}">
                <a16:creationId xmlns:a16="http://schemas.microsoft.com/office/drawing/2014/main" id="{4B4BFDCA-9EA6-19A7-B99C-0D46EB5D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24" y="3100437"/>
            <a:ext cx="2129698" cy="76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lacier White Frontier Front Left View">
            <a:extLst>
              <a:ext uri="{FF2B5EF4-FFF2-40B4-BE49-F238E27FC236}">
                <a16:creationId xmlns:a16="http://schemas.microsoft.com/office/drawing/2014/main" id="{B5B0488E-5903-8D63-8AD4-1329BD7AC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866" y="3565096"/>
            <a:ext cx="2281312" cy="8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E7B9C9D5-590C-C5FC-1399-554E7381B567}"/>
              </a:ext>
            </a:extLst>
          </p:cNvPr>
          <p:cNvSpPr txBox="1"/>
          <p:nvPr/>
        </p:nvSpPr>
        <p:spPr>
          <a:xfrm>
            <a:off x="5545169" y="2005689"/>
            <a:ext cx="2881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lang="en-US" altLang="ja-JP" sz="2400" b="0" i="0" u="none" strike="noStrike" cap="none" dirty="0">
                <a:solidFill>
                  <a:schemeClr val="tx1"/>
                </a:solidFill>
                <a:latin typeface="Candara" panose="020E0502030303020204" pitchFamily="34" charset="0"/>
                <a:sym typeface="Arial"/>
              </a:rPr>
              <a:t>Mid price Mid size: </a:t>
            </a:r>
            <a:r>
              <a:rPr lang="en-US" altLang="ja-JP" sz="2400" b="1" i="0" u="none" strike="noStrike" cap="none" dirty="0">
                <a:solidFill>
                  <a:schemeClr val="tx1"/>
                </a:solidFill>
                <a:latin typeface="Candara" panose="020E0502030303020204" pitchFamily="34" charset="0"/>
                <a:sym typeface="Arial"/>
              </a:rPr>
              <a:t>$14M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5176A05-F1C1-CC09-DD41-059B069E1E44}"/>
              </a:ext>
            </a:extLst>
          </p:cNvPr>
          <p:cNvSpPr txBox="1"/>
          <p:nvPr/>
        </p:nvSpPr>
        <p:spPr>
          <a:xfrm>
            <a:off x="859719" y="2000936"/>
            <a:ext cx="3340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lang="en-US" altLang="ja-JP" sz="2400" b="0" i="0" u="none" strike="noStrike" cap="none" dirty="0">
                <a:solidFill>
                  <a:schemeClr val="tx1"/>
                </a:solidFill>
                <a:latin typeface="Candara" panose="020E0502030303020204" pitchFamily="34" charset="0"/>
                <a:sym typeface="Arial"/>
              </a:rPr>
              <a:t>Low price Small size: </a:t>
            </a:r>
            <a:r>
              <a:rPr lang="en-US" altLang="ja-JP" sz="2400" b="1" i="0" u="none" strike="noStrike" cap="none" dirty="0">
                <a:solidFill>
                  <a:schemeClr val="tx1"/>
                </a:solidFill>
                <a:latin typeface="Candara" panose="020E0502030303020204" pitchFamily="34" charset="0"/>
                <a:sym typeface="Arial"/>
              </a:rPr>
              <a:t>$154M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49F5042B-D110-B059-FEA2-5701361626FC}"/>
              </a:ext>
            </a:extLst>
          </p:cNvPr>
          <p:cNvSpPr txBox="1"/>
          <p:nvPr/>
        </p:nvSpPr>
        <p:spPr>
          <a:xfrm>
            <a:off x="-63087" y="4792719"/>
            <a:ext cx="3708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lang="en-US" altLang="ja-JP" sz="1600" b="0" i="0" u="none" strike="noStrike" cap="none" dirty="0">
                <a:solidFill>
                  <a:schemeClr val="tx1"/>
                </a:solidFill>
                <a:latin typeface="Candara" panose="020E0502030303020204" pitchFamily="34" charset="0"/>
                <a:sym typeface="Arial"/>
              </a:rPr>
              <a:t>Scope: All new vehicles 2017~2022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73E91-AAA6-45E6-58FB-E0AE6C9E2AE3}"/>
              </a:ext>
            </a:extLst>
          </p:cNvPr>
          <p:cNvSpPr txBox="1"/>
          <p:nvPr/>
        </p:nvSpPr>
        <p:spPr>
          <a:xfrm>
            <a:off x="3094869" y="1426355"/>
            <a:ext cx="3545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i="0" u="none" strike="noStrike" cap="none" dirty="0">
                <a:solidFill>
                  <a:schemeClr val="tx1"/>
                </a:solidFill>
                <a:latin typeface="Candara" panose="020E0502030303020204" pitchFamily="34" charset="0"/>
                <a:sym typeface="Arial"/>
              </a:rPr>
              <a:t>Revenue Opportunity 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34E5E-B417-799D-BF97-7E12753E0537}"/>
              </a:ext>
            </a:extLst>
          </p:cNvPr>
          <p:cNvSpPr txBox="1"/>
          <p:nvPr/>
        </p:nvSpPr>
        <p:spPr>
          <a:xfrm>
            <a:off x="8793126" y="4835722"/>
            <a:ext cx="35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6531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488225-4AAB-B175-DDAD-E98B0C0EE6A7}"/>
              </a:ext>
            </a:extLst>
          </p:cNvPr>
          <p:cNvSpPr txBox="1"/>
          <p:nvPr/>
        </p:nvSpPr>
        <p:spPr>
          <a:xfrm>
            <a:off x="0" y="1540964"/>
            <a:ext cx="5207000" cy="1754326"/>
          </a:xfrm>
          <a:prstGeom prst="rect">
            <a:avLst/>
          </a:prstGeom>
          <a:solidFill>
            <a:srgbClr val="CA1F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ndara" panose="020E0502030303020204" pitchFamily="34" charset="0"/>
              </a:rPr>
              <a:t>Data Exploration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andara" panose="020E0502030303020204" pitchFamily="34" charset="0"/>
              </a:rPr>
              <a:t>Feature Engineering</a:t>
            </a:r>
          </a:p>
        </p:txBody>
      </p:sp>
      <p:pic>
        <p:nvPicPr>
          <p:cNvPr id="5" name="Google Shape;777;p62">
            <a:extLst>
              <a:ext uri="{FF2B5EF4-FFF2-40B4-BE49-F238E27FC236}">
                <a16:creationId xmlns:a16="http://schemas.microsoft.com/office/drawing/2014/main" id="{F3427E42-5CC7-FE37-321C-BBC1A3CF051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5969" t="5449" r="-20070" b="30444"/>
          <a:stretch/>
        </p:blipFill>
        <p:spPr>
          <a:xfrm>
            <a:off x="4258142" y="0"/>
            <a:ext cx="6199800" cy="5146500"/>
          </a:xfrm>
          <a:prstGeom prst="parallelogram">
            <a:avLst>
              <a:gd name="adj" fmla="val 25000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0A3E50-436C-0522-828D-2891753448AF}"/>
              </a:ext>
            </a:extLst>
          </p:cNvPr>
          <p:cNvSpPr txBox="1"/>
          <p:nvPr/>
        </p:nvSpPr>
        <p:spPr>
          <a:xfrm>
            <a:off x="8793126" y="4835722"/>
            <a:ext cx="35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41352097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oan Pitch Deck by Slidesgo">
  <a:themeElements>
    <a:clrScheme name="Simple Light">
      <a:dk1>
        <a:srgbClr val="111010"/>
      </a:dk1>
      <a:lt1>
        <a:srgbClr val="F3F3F3"/>
      </a:lt1>
      <a:dk2>
        <a:srgbClr val="FFD966"/>
      </a:dk2>
      <a:lt2>
        <a:srgbClr val="C9B576"/>
      </a:lt2>
      <a:accent1>
        <a:srgbClr val="9E9D9D"/>
      </a:accent1>
      <a:accent2>
        <a:srgbClr val="43434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01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7987</TotalTime>
  <Words>2226</Words>
  <Application>Microsoft Macintosh PowerPoint</Application>
  <PresentationFormat>画面に合わせる (16:9)</PresentationFormat>
  <Paragraphs>660</Paragraphs>
  <Slides>43</Slides>
  <Notes>28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58" baseType="lpstr">
      <vt:lpstr>Nunito Light</vt:lpstr>
      <vt:lpstr>Cambay</vt:lpstr>
      <vt:lpstr>Cambria Math</vt:lpstr>
      <vt:lpstr>Impact</vt:lpstr>
      <vt:lpstr>Wingdings</vt:lpstr>
      <vt:lpstr>Lato</vt:lpstr>
      <vt:lpstr>Meiryo UI</vt:lpstr>
      <vt:lpstr>Times New Roman</vt:lpstr>
      <vt:lpstr>MS PGothic</vt:lpstr>
      <vt:lpstr>Arial</vt:lpstr>
      <vt:lpstr>Inter Medium</vt:lpstr>
      <vt:lpstr>MS PMincho</vt:lpstr>
      <vt:lpstr>Candara</vt:lpstr>
      <vt:lpstr>JetBrains Mono</vt:lpstr>
      <vt:lpstr>Bank Loan Pitch Deck by Slidesgo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Setting the Right MSRP is Critical to Nissan’s Success</vt:lpstr>
      <vt:lpstr>Determining MSRP is a Complicated Process</vt:lpstr>
      <vt:lpstr>Nissan’s Pricing Methodology Can be Improved Using Data Science</vt:lpstr>
      <vt:lpstr>Using the New MSRP Prediction Model Could Have Led to An Additional $168M in Revenue  </vt:lpstr>
      <vt:lpstr>PowerPoint プレゼンテーション</vt:lpstr>
      <vt:lpstr>14 Additional Data Sources Were Used Used for Modeling to Ensure a More Robust Data Set</vt:lpstr>
      <vt:lpstr>Nissan and Other Japanese Manufacturers Pass Less of Additional Manufacturing Costs to Customers</vt:lpstr>
      <vt:lpstr>K-Means Clustering was Used to Create Three Clusters Based on MSRP and Vehicle Body Size</vt:lpstr>
      <vt:lpstr>PowerPoint プレゼンテーション</vt:lpstr>
      <vt:lpstr>Modeling was Completed in Three Phases</vt:lpstr>
      <vt:lpstr>Feature Selection was Needed to Select the Most Important out of 1,105 Potential Features </vt:lpstr>
      <vt:lpstr>Machine Learning &amp; Generalized Linear Model  Workflow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Appendix</vt:lpstr>
      <vt:lpstr>Log of Price Had to be Taken to Normalize the Distribution</vt:lpstr>
      <vt:lpstr>PowerPoint プレゼンテーション</vt:lpstr>
      <vt:lpstr>Log of Price Had to be Taken to Normalize the Distribution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Pitch Deck</dc:title>
  <cp:lastModifiedBy>大輔 柳生</cp:lastModifiedBy>
  <cp:revision>49</cp:revision>
  <dcterms:modified xsi:type="dcterms:W3CDTF">2023-08-12T13:58:03Z</dcterms:modified>
</cp:coreProperties>
</file>